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0" r:id="rId2"/>
    <p:sldId id="261" r:id="rId3"/>
    <p:sldId id="262" r:id="rId4"/>
  </p:sldIdLst>
  <p:sldSz cx="6858000" cy="9906000" type="A4"/>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5" autoAdjust="0"/>
    <p:restoredTop sz="84805" autoAdjust="0"/>
  </p:normalViewPr>
  <p:slideViewPr>
    <p:cSldViewPr>
      <p:cViewPr>
        <p:scale>
          <a:sx n="150" d="100"/>
          <a:sy n="150" d="100"/>
        </p:scale>
        <p:origin x="427" y="-198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561F9F97-EC47-4E4E-9C6A-EFD1318F7E6E}" type="datetimeFigureOut">
              <a:rPr kumimoji="1" lang="ja-JP" altLang="en-US" smtClean="0"/>
              <a:pPr/>
              <a:t>2019/7/16</a:t>
            </a:fld>
            <a:endParaRPr kumimoji="1" lang="ja-JP" altLang="en-US"/>
          </a:p>
        </p:txBody>
      </p:sp>
      <p:sp>
        <p:nvSpPr>
          <p:cNvPr id="4" name="フッター プレースホルダ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9FBB992F-FDD4-4E8C-B460-8661F5C8359B}" type="slidenum">
              <a:rPr kumimoji="1" lang="ja-JP" altLang="en-US" smtClean="0"/>
              <a:pPr/>
              <a:t>‹#›</a:t>
            </a:fld>
            <a:endParaRPr kumimoji="1" lang="ja-JP" altLang="en-US"/>
          </a:p>
        </p:txBody>
      </p:sp>
    </p:spTree>
    <p:extLst>
      <p:ext uri="{BB962C8B-B14F-4D97-AF65-F5344CB8AC3E}">
        <p14:creationId xmlns:p14="http://schemas.microsoft.com/office/powerpoint/2010/main" val="213180159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6401CFA0-A6C5-4CCA-A285-71212B264E90}" type="datetimeFigureOut">
              <a:rPr kumimoji="1" lang="ja-JP" altLang="en-US" smtClean="0"/>
              <a:pPr/>
              <a:t>2019/7/16</a:t>
            </a:fld>
            <a:endParaRPr kumimoji="1" lang="ja-JP" altLang="en-US"/>
          </a:p>
        </p:txBody>
      </p:sp>
      <p:sp>
        <p:nvSpPr>
          <p:cNvPr id="4" name="スライド イメージ プレースホルダ 3"/>
          <p:cNvSpPr>
            <a:spLocks noGrp="1" noRot="1" noChangeAspect="1"/>
          </p:cNvSpPr>
          <p:nvPr>
            <p:ph type="sldImg" idx="2"/>
          </p:nvPr>
        </p:nvSpPr>
        <p:spPr>
          <a:xfrm>
            <a:off x="2087563" y="739775"/>
            <a:ext cx="25606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7BB4B0EF-DEEF-43D0-BDFF-54E0DFC5DC34}" type="slidenum">
              <a:rPr kumimoji="1" lang="ja-JP" altLang="en-US" smtClean="0"/>
              <a:pPr/>
              <a:t>‹#›</a:t>
            </a:fld>
            <a:endParaRPr kumimoji="1" lang="ja-JP" altLang="en-US"/>
          </a:p>
        </p:txBody>
      </p:sp>
    </p:spTree>
    <p:extLst>
      <p:ext uri="{BB962C8B-B14F-4D97-AF65-F5344CB8AC3E}">
        <p14:creationId xmlns:p14="http://schemas.microsoft.com/office/powerpoint/2010/main" val="98980064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308451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32714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M Observation sheet for core">
    <p:spTree>
      <p:nvGrpSpPr>
        <p:cNvPr id="1" name=""/>
        <p:cNvGrpSpPr/>
        <p:nvPr/>
      </p:nvGrpSpPr>
      <p:grpSpPr>
        <a:xfrm>
          <a:off x="0" y="0"/>
          <a:ext cx="0" cy="0"/>
          <a:chOff x="0" y="0"/>
          <a:chExt cx="0" cy="0"/>
        </a:xfrm>
      </p:grpSpPr>
      <p:sp>
        <p:nvSpPr>
          <p:cNvPr id="6" name="テキスト ボックス 5"/>
          <p:cNvSpPr txBox="1"/>
          <p:nvPr userDrawn="1"/>
        </p:nvSpPr>
        <p:spPr>
          <a:xfrm>
            <a:off x="138683" y="128465"/>
            <a:ext cx="3722366" cy="307777"/>
          </a:xfrm>
          <a:prstGeom prst="rect">
            <a:avLst/>
          </a:prstGeom>
          <a:noFill/>
        </p:spPr>
        <p:txBody>
          <a:bodyPr wrap="square" rtlCol="0">
            <a:spAutoFit/>
          </a:bodyPr>
          <a:lstStyle/>
          <a:p>
            <a:r>
              <a:rPr kumimoji="1" lang="en-US" altLang="ja-JP" sz="1400" b="1" dirty="0">
                <a:latin typeface="Arial" pitchFamily="34" charset="0"/>
                <a:cs typeface="Arial" pitchFamily="34" charset="0"/>
              </a:rPr>
              <a:t>Observation Sheet  (SEM</a:t>
            </a:r>
            <a:r>
              <a:rPr kumimoji="1" lang="en-US" altLang="ja-JP" sz="1400" b="1" baseline="0" dirty="0">
                <a:latin typeface="Arial" pitchFamily="34" charset="0"/>
                <a:cs typeface="Arial" pitchFamily="34" charset="0"/>
              </a:rPr>
              <a:t> / Microscope)</a:t>
            </a:r>
            <a:r>
              <a:rPr kumimoji="1" lang="en-US" altLang="ja-JP" sz="1400" b="1" dirty="0">
                <a:latin typeface="Arial" pitchFamily="34" charset="0"/>
                <a:cs typeface="Arial" pitchFamily="34" charset="0"/>
              </a:rPr>
              <a:t> </a:t>
            </a:r>
            <a:endParaRPr kumimoji="1" lang="ja-JP" altLang="en-US" sz="1400" b="1" dirty="0">
              <a:latin typeface="Arial" pitchFamily="34" charset="0"/>
              <a:cs typeface="Arial" pitchFamily="34" charset="0"/>
            </a:endParaRPr>
          </a:p>
        </p:txBody>
      </p:sp>
      <p:sp>
        <p:nvSpPr>
          <p:cNvPr id="7" name="テキスト ボックス 6"/>
          <p:cNvSpPr txBox="1"/>
          <p:nvPr userDrawn="1"/>
        </p:nvSpPr>
        <p:spPr>
          <a:xfrm>
            <a:off x="4842174" y="643553"/>
            <a:ext cx="567784" cy="276999"/>
          </a:xfrm>
          <a:prstGeom prst="rect">
            <a:avLst/>
          </a:prstGeom>
          <a:noFill/>
        </p:spPr>
        <p:txBody>
          <a:bodyPr wrap="none" rtlCol="0">
            <a:spAutoFit/>
          </a:bodyPr>
          <a:lstStyle/>
          <a:p>
            <a:r>
              <a:rPr kumimoji="1" lang="en-US" altLang="ja-JP" sz="1200" dirty="0">
                <a:latin typeface="Arial" pitchFamily="34" charset="0"/>
                <a:cs typeface="Arial" pitchFamily="34" charset="0"/>
              </a:rPr>
              <a:t>Date:</a:t>
            </a:r>
            <a:endParaRPr kumimoji="1" lang="ja-JP" altLang="en-US" sz="1200" dirty="0">
              <a:latin typeface="Arial" pitchFamily="34" charset="0"/>
              <a:cs typeface="Arial" pitchFamily="34" charset="0"/>
            </a:endParaRPr>
          </a:p>
        </p:txBody>
      </p:sp>
      <p:sp>
        <p:nvSpPr>
          <p:cNvPr id="9" name="テキスト ボックス 8"/>
          <p:cNvSpPr txBox="1"/>
          <p:nvPr userDrawn="1"/>
        </p:nvSpPr>
        <p:spPr>
          <a:xfrm>
            <a:off x="3861048" y="200472"/>
            <a:ext cx="902811" cy="276999"/>
          </a:xfrm>
          <a:prstGeom prst="rect">
            <a:avLst/>
          </a:prstGeom>
          <a:noFill/>
        </p:spPr>
        <p:txBody>
          <a:bodyPr wrap="none" rtlCol="0">
            <a:spAutoFit/>
          </a:bodyPr>
          <a:lstStyle/>
          <a:p>
            <a:r>
              <a:rPr kumimoji="1" lang="en-US" altLang="ja-JP" sz="1200" dirty="0">
                <a:latin typeface="Arial" pitchFamily="34" charset="0"/>
                <a:cs typeface="Arial" pitchFamily="34" charset="0"/>
              </a:rPr>
              <a:t>Observer: </a:t>
            </a:r>
            <a:endParaRPr kumimoji="1" lang="ja-JP" altLang="en-US" sz="1200" dirty="0">
              <a:latin typeface="Arial" pitchFamily="34" charset="0"/>
              <a:cs typeface="Arial" pitchFamily="34" charset="0"/>
            </a:endParaRPr>
          </a:p>
        </p:txBody>
      </p:sp>
      <p:sp>
        <p:nvSpPr>
          <p:cNvPr id="10" name="テキスト ボックス 9"/>
          <p:cNvSpPr txBox="1"/>
          <p:nvPr userDrawn="1"/>
        </p:nvSpPr>
        <p:spPr>
          <a:xfrm>
            <a:off x="4842174" y="1171611"/>
            <a:ext cx="535724" cy="276999"/>
          </a:xfrm>
          <a:prstGeom prst="rect">
            <a:avLst/>
          </a:prstGeom>
          <a:noFill/>
        </p:spPr>
        <p:txBody>
          <a:bodyPr wrap="none" rtlCol="0">
            <a:spAutoFit/>
          </a:bodyPr>
          <a:lstStyle/>
          <a:p>
            <a:r>
              <a:rPr kumimoji="1" lang="en-US" altLang="ja-JP" sz="1200" dirty="0">
                <a:latin typeface="Arial" pitchFamily="34" charset="0"/>
                <a:cs typeface="Arial" pitchFamily="34" charset="0"/>
              </a:rPr>
              <a:t>Site: </a:t>
            </a:r>
            <a:endParaRPr kumimoji="1" lang="ja-JP" altLang="en-US" sz="1200" dirty="0">
              <a:latin typeface="Arial" pitchFamily="34" charset="0"/>
              <a:cs typeface="Arial" pitchFamily="34" charset="0"/>
            </a:endParaRPr>
          </a:p>
        </p:txBody>
      </p:sp>
      <p:sp>
        <p:nvSpPr>
          <p:cNvPr id="11" name="テキスト ボックス 10"/>
          <p:cNvSpPr txBox="1"/>
          <p:nvPr userDrawn="1"/>
        </p:nvSpPr>
        <p:spPr>
          <a:xfrm>
            <a:off x="4842174" y="1496616"/>
            <a:ext cx="585417" cy="276999"/>
          </a:xfrm>
          <a:prstGeom prst="rect">
            <a:avLst/>
          </a:prstGeom>
          <a:noFill/>
        </p:spPr>
        <p:txBody>
          <a:bodyPr wrap="none" rtlCol="0">
            <a:spAutoFit/>
          </a:bodyPr>
          <a:lstStyle/>
          <a:p>
            <a:r>
              <a:rPr lang="en-US" altLang="ja-JP" sz="1200" dirty="0">
                <a:latin typeface="Arial" pitchFamily="34" charset="0"/>
                <a:cs typeface="Arial" pitchFamily="34" charset="0"/>
              </a:rPr>
              <a:t>Hole</a:t>
            </a:r>
            <a:r>
              <a:rPr kumimoji="1" lang="en-US" altLang="ja-JP" sz="1200" dirty="0">
                <a:latin typeface="Arial" pitchFamily="34" charset="0"/>
                <a:cs typeface="Arial" pitchFamily="34" charset="0"/>
              </a:rPr>
              <a:t>: </a:t>
            </a:r>
            <a:endParaRPr kumimoji="1" lang="ja-JP" altLang="en-US" sz="1200" dirty="0">
              <a:latin typeface="Arial" pitchFamily="34" charset="0"/>
              <a:cs typeface="Arial" pitchFamily="34" charset="0"/>
            </a:endParaRPr>
          </a:p>
        </p:txBody>
      </p:sp>
      <p:sp>
        <p:nvSpPr>
          <p:cNvPr id="12" name="テキスト ボックス 11"/>
          <p:cNvSpPr txBox="1"/>
          <p:nvPr userDrawn="1"/>
        </p:nvSpPr>
        <p:spPr>
          <a:xfrm>
            <a:off x="44624" y="4880992"/>
            <a:ext cx="1013419" cy="276999"/>
          </a:xfrm>
          <a:prstGeom prst="rect">
            <a:avLst/>
          </a:prstGeom>
          <a:noFill/>
        </p:spPr>
        <p:txBody>
          <a:bodyPr wrap="none" rtlCol="0">
            <a:spAutoFit/>
          </a:bodyPr>
          <a:lstStyle/>
          <a:p>
            <a:r>
              <a:rPr kumimoji="1" lang="en-US" altLang="ja-JP" sz="1200" dirty="0">
                <a:latin typeface="Arial" pitchFamily="34" charset="0"/>
                <a:cs typeface="Arial" pitchFamily="34" charset="0"/>
              </a:rPr>
              <a:t>Comments: </a:t>
            </a:r>
            <a:endParaRPr kumimoji="1" lang="ja-JP" altLang="en-US" sz="1200" dirty="0">
              <a:latin typeface="Arial" pitchFamily="34" charset="0"/>
              <a:cs typeface="Arial" pitchFamily="34" charset="0"/>
            </a:endParaRPr>
          </a:p>
        </p:txBody>
      </p:sp>
      <p:sp>
        <p:nvSpPr>
          <p:cNvPr id="13" name="テキスト ボックス 12"/>
          <p:cNvSpPr txBox="1"/>
          <p:nvPr userDrawn="1"/>
        </p:nvSpPr>
        <p:spPr>
          <a:xfrm>
            <a:off x="4842174" y="1856656"/>
            <a:ext cx="603050" cy="276999"/>
          </a:xfrm>
          <a:prstGeom prst="rect">
            <a:avLst/>
          </a:prstGeom>
          <a:noFill/>
        </p:spPr>
        <p:txBody>
          <a:bodyPr wrap="none" rtlCol="0">
            <a:spAutoFit/>
          </a:bodyPr>
          <a:lstStyle/>
          <a:p>
            <a:r>
              <a:rPr lang="en-US" altLang="ja-JP" sz="1200" dirty="0">
                <a:latin typeface="Arial" pitchFamily="34" charset="0"/>
                <a:cs typeface="Arial" pitchFamily="34" charset="0"/>
              </a:rPr>
              <a:t>Core</a:t>
            </a:r>
            <a:r>
              <a:rPr kumimoji="1" lang="en-US" altLang="ja-JP" sz="1200" dirty="0">
                <a:latin typeface="Arial" pitchFamily="34" charset="0"/>
                <a:cs typeface="Arial" pitchFamily="34" charset="0"/>
              </a:rPr>
              <a:t>: </a:t>
            </a:r>
            <a:endParaRPr kumimoji="1" lang="ja-JP" altLang="en-US" sz="1200" dirty="0">
              <a:latin typeface="Arial" pitchFamily="34" charset="0"/>
              <a:cs typeface="Arial" pitchFamily="34" charset="0"/>
            </a:endParaRPr>
          </a:p>
        </p:txBody>
      </p:sp>
      <p:sp>
        <p:nvSpPr>
          <p:cNvPr id="14" name="テキスト ボックス 13"/>
          <p:cNvSpPr txBox="1"/>
          <p:nvPr userDrawn="1"/>
        </p:nvSpPr>
        <p:spPr>
          <a:xfrm>
            <a:off x="4842174" y="2288704"/>
            <a:ext cx="782587" cy="276999"/>
          </a:xfrm>
          <a:prstGeom prst="rect">
            <a:avLst/>
          </a:prstGeom>
          <a:noFill/>
        </p:spPr>
        <p:txBody>
          <a:bodyPr wrap="none" rtlCol="0">
            <a:spAutoFit/>
          </a:bodyPr>
          <a:lstStyle/>
          <a:p>
            <a:r>
              <a:rPr lang="en-US" altLang="ja-JP" sz="1200" dirty="0">
                <a:latin typeface="Arial" pitchFamily="34" charset="0"/>
                <a:cs typeface="Arial" pitchFamily="34" charset="0"/>
              </a:rPr>
              <a:t>Section</a:t>
            </a:r>
            <a:r>
              <a:rPr kumimoji="1" lang="en-US" altLang="ja-JP" sz="1200" dirty="0">
                <a:latin typeface="Arial" pitchFamily="34" charset="0"/>
                <a:cs typeface="Arial" pitchFamily="34" charset="0"/>
              </a:rPr>
              <a:t>: </a:t>
            </a:r>
            <a:endParaRPr kumimoji="1" lang="ja-JP" altLang="en-US" sz="1200" dirty="0">
              <a:latin typeface="Arial" pitchFamily="34" charset="0"/>
              <a:cs typeface="Arial" pitchFamily="34" charset="0"/>
            </a:endParaRPr>
          </a:p>
        </p:txBody>
      </p:sp>
      <p:sp>
        <p:nvSpPr>
          <p:cNvPr id="15" name="テキスト ボックス 14"/>
          <p:cNvSpPr txBox="1"/>
          <p:nvPr userDrawn="1"/>
        </p:nvSpPr>
        <p:spPr>
          <a:xfrm>
            <a:off x="4842174" y="2576736"/>
            <a:ext cx="774571" cy="276999"/>
          </a:xfrm>
          <a:prstGeom prst="rect">
            <a:avLst/>
          </a:prstGeom>
          <a:noFill/>
        </p:spPr>
        <p:txBody>
          <a:bodyPr wrap="none" rtlCol="0">
            <a:spAutoFit/>
          </a:bodyPr>
          <a:lstStyle/>
          <a:p>
            <a:r>
              <a:rPr lang="en-US" altLang="ja-JP" sz="1200" dirty="0">
                <a:latin typeface="Arial" pitchFamily="34" charset="0"/>
                <a:cs typeface="Arial" pitchFamily="34" charset="0"/>
              </a:rPr>
              <a:t>Interval</a:t>
            </a:r>
            <a:r>
              <a:rPr kumimoji="1" lang="en-US" altLang="ja-JP" sz="1200" dirty="0">
                <a:latin typeface="Arial" pitchFamily="34" charset="0"/>
                <a:cs typeface="Arial" pitchFamily="34" charset="0"/>
              </a:rPr>
              <a:t>: </a:t>
            </a:r>
            <a:endParaRPr kumimoji="1" lang="ja-JP" altLang="en-US" sz="1200" dirty="0">
              <a:latin typeface="Arial" pitchFamily="34" charset="0"/>
              <a:cs typeface="Arial" pitchFamily="34" charset="0"/>
            </a:endParaRPr>
          </a:p>
        </p:txBody>
      </p:sp>
      <p:sp>
        <p:nvSpPr>
          <p:cNvPr id="16" name="テキスト ボックス 15"/>
          <p:cNvSpPr txBox="1"/>
          <p:nvPr userDrawn="1"/>
        </p:nvSpPr>
        <p:spPr>
          <a:xfrm>
            <a:off x="44624" y="4556956"/>
            <a:ext cx="1252266" cy="276999"/>
          </a:xfrm>
          <a:prstGeom prst="rect">
            <a:avLst/>
          </a:prstGeom>
          <a:noFill/>
        </p:spPr>
        <p:txBody>
          <a:bodyPr wrap="none" rtlCol="0">
            <a:spAutoFit/>
          </a:bodyPr>
          <a:lstStyle/>
          <a:p>
            <a:r>
              <a:rPr kumimoji="1" lang="en-US" altLang="ja-JP" sz="1200" dirty="0">
                <a:latin typeface="Arial" pitchFamily="34" charset="0"/>
                <a:cs typeface="Arial" pitchFamily="34" charset="0"/>
              </a:rPr>
              <a:t>Sediment type: </a:t>
            </a:r>
            <a:endParaRPr kumimoji="1" lang="ja-JP" altLang="en-US" sz="1200" dirty="0">
              <a:latin typeface="Arial" pitchFamily="34" charset="0"/>
              <a:cs typeface="Arial" pitchFamily="34" charset="0"/>
            </a:endParaRPr>
          </a:p>
        </p:txBody>
      </p:sp>
      <p:sp>
        <p:nvSpPr>
          <p:cNvPr id="24" name="図プレースホルダ 23"/>
          <p:cNvSpPr>
            <a:spLocks noGrp="1"/>
          </p:cNvSpPr>
          <p:nvPr>
            <p:ph type="pic" sz="quarter" idx="12"/>
          </p:nvPr>
        </p:nvSpPr>
        <p:spPr>
          <a:xfrm>
            <a:off x="127343" y="618872"/>
            <a:ext cx="4724400" cy="3529013"/>
          </a:xfrm>
        </p:spPr>
        <p:txBody>
          <a:bodyPr/>
          <a:lstStyle>
            <a:lvl1pPr algn="ctr">
              <a:buNone/>
              <a:defRPr b="1" baseline="0">
                <a:solidFill>
                  <a:schemeClr val="tx1"/>
                </a:solidFill>
                <a:latin typeface="Arial" pitchFamily="34" charset="0"/>
                <a:ea typeface="Arial Unicode MS" pitchFamily="50" charset="-128"/>
                <a:cs typeface="Arial" pitchFamily="34" charset="0"/>
              </a:defRPr>
            </a:lvl1pPr>
          </a:lstStyle>
          <a:p>
            <a:r>
              <a:rPr kumimoji="1" lang="es-ES" altLang="ja-JP"/>
              <a:t>Haga clic en el icono para agregar una imagen</a:t>
            </a:r>
            <a:endParaRPr kumimoji="1" lang="ja-JP" altLang="en-US" dirty="0"/>
          </a:p>
        </p:txBody>
      </p:sp>
      <p:sp>
        <p:nvSpPr>
          <p:cNvPr id="26" name="スライド番号プレースホルダ 25"/>
          <p:cNvSpPr>
            <a:spLocks noGrp="1"/>
          </p:cNvSpPr>
          <p:nvPr>
            <p:ph type="sldNum" sz="quarter" idx="14"/>
          </p:nvPr>
        </p:nvSpPr>
        <p:spPr>
          <a:xfrm>
            <a:off x="5257800" y="9378598"/>
            <a:ext cx="1600200" cy="527402"/>
          </a:xfrm>
        </p:spPr>
        <p:txBody>
          <a:bodyPr/>
          <a:lstStyle/>
          <a:p>
            <a:fld id="{A4A8DD73-0268-4748-BA32-71C7CC14CBB0}" type="slidenum">
              <a:rPr kumimoji="1" lang="ja-JP" altLang="en-US" smtClean="0"/>
              <a:pPr/>
              <a:t>‹#›</a:t>
            </a:fld>
            <a:endParaRPr kumimoji="1" lang="ja-JP" altLang="en-US"/>
          </a:p>
        </p:txBody>
      </p:sp>
      <p:sp>
        <p:nvSpPr>
          <p:cNvPr id="27" name="テキスト ボックス 26"/>
          <p:cNvSpPr txBox="1"/>
          <p:nvPr userDrawn="1"/>
        </p:nvSpPr>
        <p:spPr>
          <a:xfrm>
            <a:off x="4869160" y="4088904"/>
            <a:ext cx="715260" cy="276999"/>
          </a:xfrm>
          <a:prstGeom prst="rect">
            <a:avLst/>
          </a:prstGeom>
          <a:noFill/>
        </p:spPr>
        <p:txBody>
          <a:bodyPr wrap="none" rtlCol="0">
            <a:spAutoFit/>
          </a:bodyPr>
          <a:lstStyle/>
          <a:p>
            <a:r>
              <a:rPr kumimoji="1" lang="en-US" altLang="ja-JP" sz="1200" dirty="0">
                <a:latin typeface="Arial" pitchFamily="34" charset="0"/>
                <a:cs typeface="Arial" pitchFamily="34" charset="0"/>
              </a:rPr>
              <a:t>Object: </a:t>
            </a:r>
            <a:endParaRPr kumimoji="1" lang="ja-JP" altLang="en-US" sz="1200" dirty="0">
              <a:latin typeface="Arial" pitchFamily="34" charset="0"/>
              <a:cs typeface="Arial" pitchFamily="34" charset="0"/>
            </a:endParaRPr>
          </a:p>
        </p:txBody>
      </p:sp>
      <p:sp>
        <p:nvSpPr>
          <p:cNvPr id="28" name="テキスト ボックス 27"/>
          <p:cNvSpPr txBox="1"/>
          <p:nvPr userDrawn="1"/>
        </p:nvSpPr>
        <p:spPr>
          <a:xfrm>
            <a:off x="44624" y="4232920"/>
            <a:ext cx="1362874" cy="276999"/>
          </a:xfrm>
          <a:prstGeom prst="rect">
            <a:avLst/>
          </a:prstGeom>
          <a:noFill/>
        </p:spPr>
        <p:txBody>
          <a:bodyPr wrap="none" rtlCol="0">
            <a:spAutoFit/>
          </a:bodyPr>
          <a:lstStyle/>
          <a:p>
            <a:r>
              <a:rPr kumimoji="1" lang="en-US" altLang="ja-JP" sz="1200" dirty="0">
                <a:latin typeface="Arial" pitchFamily="34" charset="0"/>
                <a:cs typeface="Arial" pitchFamily="34" charset="0"/>
              </a:rPr>
              <a:t>Image file name: </a:t>
            </a:r>
            <a:endParaRPr kumimoji="1" lang="ja-JP" altLang="en-US" sz="1200" dirty="0">
              <a:latin typeface="Arial" pitchFamily="34" charset="0"/>
              <a:cs typeface="Arial" pitchFamily="34" charset="0"/>
            </a:endParaRPr>
          </a:p>
        </p:txBody>
      </p:sp>
      <p:sp>
        <p:nvSpPr>
          <p:cNvPr id="32" name="テキスト プレースホルダ 31"/>
          <p:cNvSpPr>
            <a:spLocks noGrp="1"/>
          </p:cNvSpPr>
          <p:nvPr>
            <p:ph type="body" sz="quarter" idx="15" hasCustomPrompt="1"/>
          </p:nvPr>
        </p:nvSpPr>
        <p:spPr>
          <a:xfrm>
            <a:off x="5300663" y="560388"/>
            <a:ext cx="1368697" cy="360362"/>
          </a:xfrm>
        </p:spPr>
        <p:txBody>
          <a:bodyPr>
            <a:noAutofit/>
          </a:bodyPr>
          <a:lstStyle>
            <a:lvl1pPr>
              <a:buNone/>
              <a:defRPr sz="1200">
                <a:latin typeface="Arial" pitchFamily="34" charset="0"/>
                <a:cs typeface="Arial" pitchFamily="34" charset="0"/>
              </a:defRPr>
            </a:lvl1pPr>
          </a:lstStyle>
          <a:p>
            <a:pPr lvl="0"/>
            <a:r>
              <a:rPr kumimoji="1" lang="en-US" altLang="ja-JP" dirty="0">
                <a:latin typeface="Arial" pitchFamily="34" charset="0"/>
                <a:cs typeface="Arial" pitchFamily="34" charset="0"/>
              </a:rPr>
              <a:t>          /        /20</a:t>
            </a:r>
            <a:endParaRPr kumimoji="1" lang="ja-JP" altLang="en-US" dirty="0"/>
          </a:p>
        </p:txBody>
      </p:sp>
      <p:sp>
        <p:nvSpPr>
          <p:cNvPr id="34" name="テキスト プレースホルダ 31"/>
          <p:cNvSpPr>
            <a:spLocks noGrp="1"/>
          </p:cNvSpPr>
          <p:nvPr>
            <p:ph type="body" sz="quarter" idx="16" hasCustomPrompt="1"/>
          </p:nvPr>
        </p:nvSpPr>
        <p:spPr>
          <a:xfrm>
            <a:off x="4653136" y="200472"/>
            <a:ext cx="2016224" cy="360362"/>
          </a:xfrm>
        </p:spPr>
        <p:txBody>
          <a:bodyPr>
            <a:noAutofit/>
          </a:bodyPr>
          <a:lstStyle>
            <a:lvl1pPr>
              <a:buNone/>
              <a:defRPr sz="1200" baseline="0">
                <a:latin typeface="Arial" pitchFamily="34" charset="0"/>
                <a:cs typeface="Arial" pitchFamily="34" charset="0"/>
              </a:defRPr>
            </a:lvl1pPr>
          </a:lstStyle>
          <a:p>
            <a:pPr lvl="0"/>
            <a:r>
              <a:rPr kumimoji="1" lang="en-US" altLang="ja-JP" dirty="0"/>
              <a:t>Click to add</a:t>
            </a:r>
            <a:endParaRPr kumimoji="1" lang="ja-JP" altLang="en-US" dirty="0"/>
          </a:p>
        </p:txBody>
      </p:sp>
      <p:sp>
        <p:nvSpPr>
          <p:cNvPr id="35" name="テキスト プレースホルダ 31"/>
          <p:cNvSpPr>
            <a:spLocks noGrp="1"/>
          </p:cNvSpPr>
          <p:nvPr>
            <p:ph type="body" sz="quarter" idx="17" hasCustomPrompt="1"/>
          </p:nvPr>
        </p:nvSpPr>
        <p:spPr>
          <a:xfrm>
            <a:off x="5372671" y="1136576"/>
            <a:ext cx="1485329" cy="360362"/>
          </a:xfrm>
        </p:spPr>
        <p:txBody>
          <a:bodyPr>
            <a:noAutofit/>
          </a:bodyPr>
          <a:lstStyle>
            <a:lvl1pPr>
              <a:buNone/>
              <a:defRPr sz="1200">
                <a:latin typeface="Arial" pitchFamily="34" charset="0"/>
                <a:cs typeface="Arial" pitchFamily="34" charset="0"/>
              </a:defRPr>
            </a:lvl1pPr>
          </a:lstStyle>
          <a:p>
            <a:pPr lvl="0"/>
            <a:r>
              <a:rPr kumimoji="1" lang="en-US" altLang="ja-JP" dirty="0">
                <a:latin typeface="Arial" pitchFamily="34" charset="0"/>
                <a:cs typeface="Arial" pitchFamily="34" charset="0"/>
              </a:rPr>
              <a:t>C00XX</a:t>
            </a:r>
            <a:endParaRPr kumimoji="1" lang="ja-JP" altLang="en-US" dirty="0"/>
          </a:p>
        </p:txBody>
      </p:sp>
      <p:sp>
        <p:nvSpPr>
          <p:cNvPr id="36" name="テキスト プレースホルダ 31"/>
          <p:cNvSpPr>
            <a:spLocks noGrp="1"/>
          </p:cNvSpPr>
          <p:nvPr>
            <p:ph type="body" sz="quarter" idx="18" hasCustomPrompt="1"/>
          </p:nvPr>
        </p:nvSpPr>
        <p:spPr>
          <a:xfrm>
            <a:off x="5372671" y="1496616"/>
            <a:ext cx="1485329" cy="360362"/>
          </a:xfrm>
        </p:spPr>
        <p:txBody>
          <a:bodyPr>
            <a:noAutofit/>
          </a:bodyPr>
          <a:lstStyle>
            <a:lvl1pPr>
              <a:buNone/>
              <a:defRPr sz="1200">
                <a:latin typeface="Arial" pitchFamily="34" charset="0"/>
                <a:cs typeface="Arial" pitchFamily="34" charset="0"/>
              </a:defRPr>
            </a:lvl1pPr>
          </a:lstStyle>
          <a:p>
            <a:pPr lvl="0"/>
            <a:r>
              <a:rPr kumimoji="1" lang="en-US" altLang="ja-JP" dirty="0"/>
              <a:t>X</a:t>
            </a:r>
            <a:endParaRPr kumimoji="1" lang="ja-JP" altLang="en-US" dirty="0"/>
          </a:p>
        </p:txBody>
      </p:sp>
      <p:sp>
        <p:nvSpPr>
          <p:cNvPr id="37" name="テキスト プレースホルダ 31"/>
          <p:cNvSpPr>
            <a:spLocks noGrp="1"/>
          </p:cNvSpPr>
          <p:nvPr>
            <p:ph type="body" sz="quarter" idx="19" hasCustomPrompt="1"/>
          </p:nvPr>
        </p:nvSpPr>
        <p:spPr>
          <a:xfrm>
            <a:off x="5372671" y="1856656"/>
            <a:ext cx="1485329" cy="360362"/>
          </a:xfrm>
        </p:spPr>
        <p:txBody>
          <a:bodyPr>
            <a:noAutofit/>
          </a:bodyPr>
          <a:lstStyle>
            <a:lvl1pPr>
              <a:buNone/>
              <a:defRPr sz="1200" baseline="0">
                <a:latin typeface="Arial" pitchFamily="34" charset="0"/>
                <a:cs typeface="Arial" pitchFamily="34" charset="0"/>
              </a:defRPr>
            </a:lvl1pPr>
          </a:lstStyle>
          <a:p>
            <a:pPr lvl="0"/>
            <a:r>
              <a:rPr kumimoji="1" lang="en-US" altLang="ja-JP" dirty="0"/>
              <a:t>XX</a:t>
            </a:r>
            <a:endParaRPr kumimoji="1" lang="ja-JP" altLang="en-US" dirty="0"/>
          </a:p>
        </p:txBody>
      </p:sp>
      <p:sp>
        <p:nvSpPr>
          <p:cNvPr id="38" name="テキスト プレースホルダ 31"/>
          <p:cNvSpPr>
            <a:spLocks noGrp="1"/>
          </p:cNvSpPr>
          <p:nvPr>
            <p:ph type="body" sz="quarter" idx="20" hasCustomPrompt="1"/>
          </p:nvPr>
        </p:nvSpPr>
        <p:spPr>
          <a:xfrm>
            <a:off x="5589241" y="2216374"/>
            <a:ext cx="1268760" cy="360362"/>
          </a:xfrm>
        </p:spPr>
        <p:txBody>
          <a:bodyPr>
            <a:noAutofit/>
          </a:bodyPr>
          <a:lstStyle>
            <a:lvl1pPr>
              <a:buNone/>
              <a:defRPr sz="1200" baseline="0">
                <a:latin typeface="Arial" pitchFamily="34" charset="0"/>
                <a:cs typeface="Arial" pitchFamily="34" charset="0"/>
              </a:defRPr>
            </a:lvl1pPr>
          </a:lstStyle>
          <a:p>
            <a:pPr lvl="0"/>
            <a:r>
              <a:rPr kumimoji="1" lang="en-US" altLang="ja-JP" dirty="0"/>
              <a:t>X</a:t>
            </a:r>
            <a:endParaRPr kumimoji="1" lang="ja-JP" altLang="en-US" dirty="0"/>
          </a:p>
        </p:txBody>
      </p:sp>
      <p:sp>
        <p:nvSpPr>
          <p:cNvPr id="39" name="テキスト プレースホルダ 31"/>
          <p:cNvSpPr>
            <a:spLocks noGrp="1"/>
          </p:cNvSpPr>
          <p:nvPr>
            <p:ph type="body" sz="quarter" idx="21" hasCustomPrompt="1"/>
          </p:nvPr>
        </p:nvSpPr>
        <p:spPr>
          <a:xfrm>
            <a:off x="5589240" y="2576736"/>
            <a:ext cx="1268760" cy="360362"/>
          </a:xfrm>
        </p:spPr>
        <p:txBody>
          <a:bodyPr>
            <a:noAutofit/>
          </a:bodyPr>
          <a:lstStyle>
            <a:lvl1pPr>
              <a:buNone/>
              <a:defRPr sz="1200" baseline="0">
                <a:latin typeface="Arial" pitchFamily="34" charset="0"/>
                <a:cs typeface="Arial" pitchFamily="34" charset="0"/>
              </a:defRPr>
            </a:lvl1pPr>
          </a:lstStyle>
          <a:p>
            <a:pPr lvl="0"/>
            <a:r>
              <a:rPr kumimoji="1" lang="en-US" altLang="ja-JP" dirty="0"/>
              <a:t>XX – YY cm</a:t>
            </a:r>
            <a:endParaRPr kumimoji="1" lang="ja-JP" altLang="en-US" dirty="0"/>
          </a:p>
        </p:txBody>
      </p:sp>
      <p:sp>
        <p:nvSpPr>
          <p:cNvPr id="40" name="テキスト プレースホルダ 31"/>
          <p:cNvSpPr>
            <a:spLocks noGrp="1"/>
          </p:cNvSpPr>
          <p:nvPr>
            <p:ph type="body" sz="quarter" idx="22" hasCustomPrompt="1"/>
          </p:nvPr>
        </p:nvSpPr>
        <p:spPr>
          <a:xfrm>
            <a:off x="5445224" y="4088904"/>
            <a:ext cx="1412776" cy="1080120"/>
          </a:xfrm>
        </p:spPr>
        <p:txBody>
          <a:bodyPr>
            <a:noAutofit/>
          </a:bodyPr>
          <a:lstStyle>
            <a:lvl1pPr algn="l">
              <a:buNone/>
              <a:defRPr sz="1200" baseline="0">
                <a:latin typeface="Arial" pitchFamily="34" charset="0"/>
                <a:cs typeface="Arial" pitchFamily="34" charset="0"/>
              </a:defRPr>
            </a:lvl1pPr>
          </a:lstStyle>
          <a:p>
            <a:pPr lvl="0"/>
            <a:r>
              <a:rPr kumimoji="1" lang="en-US" altLang="ja-JP" dirty="0"/>
              <a:t>Object observed</a:t>
            </a:r>
            <a:endParaRPr kumimoji="1" lang="ja-JP" altLang="en-US" dirty="0"/>
          </a:p>
        </p:txBody>
      </p:sp>
      <p:sp>
        <p:nvSpPr>
          <p:cNvPr id="41" name="テキスト プレースホルダ 31"/>
          <p:cNvSpPr>
            <a:spLocks noGrp="1"/>
          </p:cNvSpPr>
          <p:nvPr>
            <p:ph type="body" sz="quarter" idx="23" hasCustomPrompt="1"/>
          </p:nvPr>
        </p:nvSpPr>
        <p:spPr>
          <a:xfrm>
            <a:off x="1340768" y="4160912"/>
            <a:ext cx="3528392" cy="360040"/>
          </a:xfrm>
        </p:spPr>
        <p:txBody>
          <a:bodyPr>
            <a:noAutofit/>
          </a:bodyPr>
          <a:lstStyle>
            <a:lvl1pPr algn="l">
              <a:buNone/>
              <a:defRPr sz="1200" baseline="0">
                <a:latin typeface="Arial" pitchFamily="34" charset="0"/>
                <a:cs typeface="Arial" pitchFamily="34" charset="0"/>
              </a:defRPr>
            </a:lvl1pPr>
          </a:lstStyle>
          <a:p>
            <a:pPr lvl="0"/>
            <a:r>
              <a:rPr kumimoji="1" lang="en-US" altLang="ja-JP" dirty="0"/>
              <a:t>Click to add</a:t>
            </a:r>
            <a:endParaRPr kumimoji="1" lang="ja-JP" altLang="en-US" dirty="0"/>
          </a:p>
        </p:txBody>
      </p:sp>
      <p:sp>
        <p:nvSpPr>
          <p:cNvPr id="42" name="テキスト プレースホルダ 31"/>
          <p:cNvSpPr>
            <a:spLocks noGrp="1"/>
          </p:cNvSpPr>
          <p:nvPr>
            <p:ph type="body" sz="quarter" idx="24" hasCustomPrompt="1"/>
          </p:nvPr>
        </p:nvSpPr>
        <p:spPr>
          <a:xfrm>
            <a:off x="1340768" y="4520952"/>
            <a:ext cx="3528392" cy="360040"/>
          </a:xfrm>
        </p:spPr>
        <p:txBody>
          <a:bodyPr>
            <a:noAutofit/>
          </a:bodyPr>
          <a:lstStyle>
            <a:lvl1pPr algn="l">
              <a:buNone/>
              <a:defRPr sz="1200" baseline="0">
                <a:latin typeface="Arial" pitchFamily="34" charset="0"/>
                <a:cs typeface="Arial" pitchFamily="34" charset="0"/>
              </a:defRPr>
            </a:lvl1pPr>
          </a:lstStyle>
          <a:p>
            <a:pPr lvl="0"/>
            <a:r>
              <a:rPr kumimoji="1" lang="en-US" altLang="ja-JP" dirty="0"/>
              <a:t>Click to add sediment name</a:t>
            </a:r>
            <a:endParaRPr kumimoji="1" lang="ja-JP" altLang="en-US" dirty="0"/>
          </a:p>
        </p:txBody>
      </p:sp>
      <p:sp>
        <p:nvSpPr>
          <p:cNvPr id="43" name="テキスト プレースホルダ 31"/>
          <p:cNvSpPr>
            <a:spLocks noGrp="1"/>
          </p:cNvSpPr>
          <p:nvPr>
            <p:ph type="body" sz="quarter" idx="25" hasCustomPrompt="1"/>
          </p:nvPr>
        </p:nvSpPr>
        <p:spPr>
          <a:xfrm>
            <a:off x="188640" y="5169024"/>
            <a:ext cx="6480720" cy="3888432"/>
          </a:xfrm>
        </p:spPr>
        <p:txBody>
          <a:bodyPr>
            <a:noAutofit/>
          </a:bodyPr>
          <a:lstStyle>
            <a:lvl1pPr algn="l">
              <a:buNone/>
              <a:defRPr sz="1200" baseline="0">
                <a:latin typeface="Arial" pitchFamily="34" charset="0"/>
                <a:cs typeface="Arial" pitchFamily="34" charset="0"/>
              </a:defRPr>
            </a:lvl1pPr>
          </a:lstStyle>
          <a:p>
            <a:pPr lvl="0"/>
            <a:r>
              <a:rPr kumimoji="1" lang="en-US" altLang="ja-JP" dirty="0"/>
              <a:t>Click to write comments</a:t>
            </a:r>
            <a:endParaRPr kumimoji="1" lang="ja-JP" altLang="en-US" dirty="0"/>
          </a:p>
        </p:txBody>
      </p:sp>
      <p:sp>
        <p:nvSpPr>
          <p:cNvPr id="45" name="正方形/長方形 44"/>
          <p:cNvSpPr/>
          <p:nvPr userDrawn="1"/>
        </p:nvSpPr>
        <p:spPr>
          <a:xfrm>
            <a:off x="116632" y="632520"/>
            <a:ext cx="4719035" cy="3528392"/>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userDrawn="1"/>
        </p:nvCxnSpPr>
        <p:spPr>
          <a:xfrm flipV="1">
            <a:off x="3933056" y="559558"/>
            <a:ext cx="2808938" cy="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userDrawn="1"/>
        </p:nvCxnSpPr>
        <p:spPr>
          <a:xfrm>
            <a:off x="4968552" y="920552"/>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userDrawn="1"/>
        </p:nvCxnSpPr>
        <p:spPr>
          <a:xfrm>
            <a:off x="4941168" y="1496616"/>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a:off x="4968552" y="1856656"/>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userDrawn="1"/>
        </p:nvCxnSpPr>
        <p:spPr>
          <a:xfrm>
            <a:off x="4941168" y="2216696"/>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4941168" y="2936776"/>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a:off x="4941168" y="2576736"/>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userDrawn="1"/>
        </p:nvCxnSpPr>
        <p:spPr>
          <a:xfrm>
            <a:off x="116632" y="4520952"/>
            <a:ext cx="4752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116632" y="4880992"/>
            <a:ext cx="4752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userDrawn="1"/>
        </p:nvSpPr>
        <p:spPr>
          <a:xfrm>
            <a:off x="4869160" y="2936776"/>
            <a:ext cx="1237839" cy="276999"/>
          </a:xfrm>
          <a:prstGeom prst="rect">
            <a:avLst/>
          </a:prstGeom>
          <a:noFill/>
        </p:spPr>
        <p:txBody>
          <a:bodyPr wrap="none" rtlCol="0">
            <a:spAutoFit/>
          </a:bodyPr>
          <a:lstStyle/>
          <a:p>
            <a:r>
              <a:rPr kumimoji="1" lang="en-US" altLang="ja-JP" sz="1200" dirty="0">
                <a:latin typeface="Arial" pitchFamily="34" charset="0"/>
                <a:cs typeface="Arial" pitchFamily="34" charset="0"/>
              </a:rPr>
              <a:t>Misc</a:t>
            </a:r>
            <a:r>
              <a:rPr kumimoji="1" lang="en-US" altLang="ja-JP" sz="1200" baseline="0" dirty="0">
                <a:latin typeface="Arial" pitchFamily="34" charset="0"/>
                <a:cs typeface="Arial" pitchFamily="34" charset="0"/>
              </a:rPr>
              <a:t> # (SMW)</a:t>
            </a:r>
            <a:r>
              <a:rPr kumimoji="1" lang="en-US" altLang="ja-JP" sz="1200" dirty="0">
                <a:latin typeface="Arial" pitchFamily="34" charset="0"/>
                <a:cs typeface="Arial" pitchFamily="34" charset="0"/>
              </a:rPr>
              <a:t>: </a:t>
            </a:r>
            <a:endParaRPr kumimoji="1" lang="ja-JP" altLang="en-US" sz="1200" dirty="0">
              <a:latin typeface="Arial" pitchFamily="34" charset="0"/>
              <a:cs typeface="Arial" pitchFamily="34" charset="0"/>
            </a:endParaRPr>
          </a:p>
        </p:txBody>
      </p:sp>
      <p:cxnSp>
        <p:nvCxnSpPr>
          <p:cNvPr id="48" name="直線コネクタ 47"/>
          <p:cNvCxnSpPr/>
          <p:nvPr userDrawn="1"/>
        </p:nvCxnSpPr>
        <p:spPr>
          <a:xfrm>
            <a:off x="4968154" y="3296816"/>
            <a:ext cx="1556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userDrawn="1"/>
        </p:nvSpPr>
        <p:spPr>
          <a:xfrm>
            <a:off x="5301208" y="920553"/>
            <a:ext cx="1368152" cy="253916"/>
          </a:xfrm>
          <a:prstGeom prst="rect">
            <a:avLst/>
          </a:prstGeom>
          <a:noFill/>
        </p:spPr>
        <p:txBody>
          <a:bodyPr wrap="square" rtlCol="0">
            <a:spAutoFit/>
          </a:bodyPr>
          <a:lstStyle/>
          <a:p>
            <a:r>
              <a:rPr kumimoji="1" lang="en-US" altLang="ja-JP" sz="1050" dirty="0">
                <a:latin typeface="Arial" pitchFamily="34" charset="0"/>
                <a:cs typeface="Arial" pitchFamily="34" charset="0"/>
              </a:rPr>
              <a:t>       (</a:t>
            </a:r>
            <a:r>
              <a:rPr kumimoji="1" lang="en-US" altLang="ja-JP" sz="1050" dirty="0" err="1">
                <a:latin typeface="Arial" pitchFamily="34" charset="0"/>
                <a:cs typeface="Arial" pitchFamily="34" charset="0"/>
              </a:rPr>
              <a:t>dd</a:t>
            </a:r>
            <a:r>
              <a:rPr kumimoji="1" lang="en-US" altLang="ja-JP" sz="1050" dirty="0">
                <a:latin typeface="Arial" pitchFamily="34" charset="0"/>
                <a:cs typeface="Arial" pitchFamily="34" charset="0"/>
              </a:rPr>
              <a:t>/mm/</a:t>
            </a:r>
            <a:r>
              <a:rPr kumimoji="1" lang="en-US" altLang="ja-JP" sz="1050" dirty="0" err="1">
                <a:latin typeface="Arial" pitchFamily="34" charset="0"/>
                <a:cs typeface="Arial" pitchFamily="34" charset="0"/>
              </a:rPr>
              <a:t>yy</a:t>
            </a:r>
            <a:r>
              <a:rPr kumimoji="1" lang="en-US" altLang="ja-JP" sz="1050" dirty="0">
                <a:latin typeface="Arial" pitchFamily="34" charset="0"/>
                <a:cs typeface="Arial" pitchFamily="34" charset="0"/>
              </a:rPr>
              <a:t>)</a:t>
            </a:r>
            <a:endParaRPr kumimoji="1" lang="ja-JP" altLang="en-US" sz="1050" dirty="0">
              <a:latin typeface="Arial" pitchFamily="34" charset="0"/>
              <a:cs typeface="Arial" pitchFamily="34" charset="0"/>
            </a:endParaRPr>
          </a:p>
        </p:txBody>
      </p:sp>
      <p:sp>
        <p:nvSpPr>
          <p:cNvPr id="52" name="テキスト プレースホルダ 51"/>
          <p:cNvSpPr>
            <a:spLocks noGrp="1"/>
          </p:cNvSpPr>
          <p:nvPr>
            <p:ph type="body" sz="quarter" idx="26" hasCustomPrompt="1"/>
          </p:nvPr>
        </p:nvSpPr>
        <p:spPr>
          <a:xfrm>
            <a:off x="6021288" y="2936875"/>
            <a:ext cx="836712" cy="360363"/>
          </a:xfrm>
        </p:spPr>
        <p:txBody>
          <a:bodyPr>
            <a:noAutofit/>
          </a:bodyPr>
          <a:lstStyle>
            <a:lvl1pPr>
              <a:buNone/>
              <a:defRPr sz="1600">
                <a:latin typeface="Arial" pitchFamily="34" charset="0"/>
                <a:ea typeface="Arial Unicode MS" pitchFamily="50" charset="-128"/>
                <a:cs typeface="Arial" pitchFamily="34" charset="0"/>
              </a:defRPr>
            </a:lvl1pPr>
          </a:lstStyle>
          <a:p>
            <a:pPr lvl="0"/>
            <a:r>
              <a:rPr kumimoji="1" lang="en-US" altLang="ja-JP" dirty="0"/>
              <a:t>XXX</a:t>
            </a:r>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85800" y="2216696"/>
            <a:ext cx="6172200" cy="6537502"/>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SEM_SEM-EDSObservationSheet_blank11205.potx</a:t>
            </a:r>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A4A8DD73-0268-4748-BA32-71C7CC14CBB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プレースホルダ 16"/>
          <p:cNvSpPr>
            <a:spLocks noGrp="1"/>
          </p:cNvSpPr>
          <p:nvPr>
            <p:ph type="body" sz="quarter" idx="16"/>
          </p:nvPr>
        </p:nvSpPr>
        <p:spPr/>
        <p:txBody>
          <a:bodyPr/>
          <a:lstStyle/>
          <a:p>
            <a:r>
              <a:rPr kumimoji="1" lang="es-ES" altLang="ja-JP" dirty="0"/>
              <a:t>Arito Sakaguchi</a:t>
            </a:r>
            <a:endParaRPr kumimoji="1" lang="ja-JP" altLang="en-US" dirty="0"/>
          </a:p>
        </p:txBody>
      </p:sp>
      <p:sp>
        <p:nvSpPr>
          <p:cNvPr id="18" name="テキスト プレースホルダ 17"/>
          <p:cNvSpPr>
            <a:spLocks noGrp="1"/>
          </p:cNvSpPr>
          <p:nvPr>
            <p:ph type="body" sz="quarter" idx="17"/>
          </p:nvPr>
        </p:nvSpPr>
        <p:spPr/>
        <p:txBody>
          <a:bodyPr/>
          <a:lstStyle/>
          <a:p>
            <a:r>
              <a:rPr kumimoji="1" lang="es-ES" altLang="ja-JP" dirty="0"/>
              <a:t>C0025</a:t>
            </a:r>
            <a:endParaRPr kumimoji="1" lang="ja-JP" altLang="en-US" dirty="0"/>
          </a:p>
        </p:txBody>
      </p:sp>
      <p:sp>
        <p:nvSpPr>
          <p:cNvPr id="19" name="テキスト プレースホルダ 18"/>
          <p:cNvSpPr>
            <a:spLocks noGrp="1"/>
          </p:cNvSpPr>
          <p:nvPr>
            <p:ph type="body" sz="quarter" idx="18"/>
          </p:nvPr>
        </p:nvSpPr>
        <p:spPr/>
        <p:txBody>
          <a:bodyPr/>
          <a:lstStyle/>
          <a:p>
            <a:r>
              <a:rPr lang="es-ES" altLang="ja-JP" dirty="0"/>
              <a:t>A</a:t>
            </a:r>
            <a:endParaRPr kumimoji="1" lang="ja-JP" altLang="en-US" dirty="0"/>
          </a:p>
        </p:txBody>
      </p:sp>
      <p:sp>
        <p:nvSpPr>
          <p:cNvPr id="20" name="テキスト プレースホルダ 19"/>
          <p:cNvSpPr>
            <a:spLocks noGrp="1"/>
          </p:cNvSpPr>
          <p:nvPr>
            <p:ph type="body" sz="quarter" idx="19"/>
          </p:nvPr>
        </p:nvSpPr>
        <p:spPr/>
        <p:txBody>
          <a:bodyPr/>
          <a:lstStyle/>
          <a:p>
            <a:r>
              <a:rPr lang="ja-JP" altLang="en-US" dirty="0"/>
              <a:t>７</a:t>
            </a:r>
            <a:r>
              <a:rPr lang="en-US" altLang="ja-JP" dirty="0"/>
              <a:t>R</a:t>
            </a:r>
            <a:endParaRPr kumimoji="1" lang="ja-JP" altLang="en-US" dirty="0"/>
          </a:p>
        </p:txBody>
      </p:sp>
      <p:sp>
        <p:nvSpPr>
          <p:cNvPr id="21" name="テキスト プレースホルダ 20"/>
          <p:cNvSpPr>
            <a:spLocks noGrp="1"/>
          </p:cNvSpPr>
          <p:nvPr>
            <p:ph type="body" sz="quarter" idx="20"/>
          </p:nvPr>
        </p:nvSpPr>
        <p:spPr/>
        <p:txBody>
          <a:bodyPr/>
          <a:lstStyle/>
          <a:p>
            <a:r>
              <a:rPr kumimoji="1" lang="ja-JP" altLang="en-US" dirty="0"/>
              <a:t>４</a:t>
            </a:r>
          </a:p>
        </p:txBody>
      </p:sp>
      <p:sp>
        <p:nvSpPr>
          <p:cNvPr id="24" name="テキスト プレースホルダ 23"/>
          <p:cNvSpPr>
            <a:spLocks noGrp="1"/>
          </p:cNvSpPr>
          <p:nvPr>
            <p:ph type="body" sz="quarter" idx="23"/>
          </p:nvPr>
        </p:nvSpPr>
        <p:spPr/>
        <p:txBody>
          <a:bodyPr/>
          <a:lstStyle/>
          <a:p>
            <a:r>
              <a:rPr lang="en-US" altLang="ja-JP" sz="800" dirty="0"/>
              <a:t>358-C0025A-7R-4_101-104_1.JPG(Normal light: left),</a:t>
            </a:r>
          </a:p>
          <a:p>
            <a:r>
              <a:rPr lang="en-US" altLang="ja-JP" sz="800" dirty="0"/>
              <a:t>358-C0025A-7R-4_101-104_2.JPG(Polarized light: right)</a:t>
            </a:r>
            <a:endParaRPr kumimoji="1" lang="ja-JP" altLang="en-US" sz="800" dirty="0"/>
          </a:p>
        </p:txBody>
      </p:sp>
      <p:sp>
        <p:nvSpPr>
          <p:cNvPr id="25" name="テキスト プレースホルダ 24"/>
          <p:cNvSpPr>
            <a:spLocks noGrp="1"/>
          </p:cNvSpPr>
          <p:nvPr>
            <p:ph type="body" sz="quarter" idx="24"/>
          </p:nvPr>
        </p:nvSpPr>
        <p:spPr/>
        <p:txBody>
          <a:bodyPr/>
          <a:lstStyle/>
          <a:p>
            <a:r>
              <a:rPr lang="es-ES" altLang="ja-JP" dirty="0"/>
              <a:t>Glauconite fragments in sandstone</a:t>
            </a:r>
            <a:endParaRPr kumimoji="1" lang="ja-JP" altLang="en-US" dirty="0"/>
          </a:p>
        </p:txBody>
      </p:sp>
      <p:sp>
        <p:nvSpPr>
          <p:cNvPr id="26" name="テキスト プレースホルダ 25"/>
          <p:cNvSpPr>
            <a:spLocks noGrp="1"/>
          </p:cNvSpPr>
          <p:nvPr>
            <p:ph type="body" sz="quarter" idx="25"/>
          </p:nvPr>
        </p:nvSpPr>
        <p:spPr/>
        <p:txBody>
          <a:bodyPr/>
          <a:lstStyle/>
          <a:p>
            <a:pPr>
              <a:buFontTx/>
              <a:buChar char="-"/>
            </a:pPr>
            <a:r>
              <a:rPr lang="es-ES" altLang="ja-JP" dirty="0"/>
              <a:t>Greenish fragment scattered within sandtone. Greenish fragment consists of dominat glauconite and pyrite grains with some sand (A) and foraminifers (B) fragments. Though some greenish fragment looks like jigsaw </a:t>
            </a:r>
            <a:r>
              <a:rPr lang="es-ES" altLang="ja-JP"/>
              <a:t>puzzle texture (C and D), </a:t>
            </a:r>
            <a:r>
              <a:rPr lang="es-ES" altLang="ja-JP" dirty="0"/>
              <a:t>the edge of fragment has ruond shape. </a:t>
            </a:r>
          </a:p>
          <a:p>
            <a:pPr>
              <a:buFontTx/>
              <a:buChar char="-"/>
            </a:pPr>
            <a:r>
              <a:rPr lang="es-ES" altLang="ja-JP" dirty="0"/>
              <a:t>These are probably caused by precipitation and fracturing of glauconite and pyrite concentrated layer. Rounded edge possibly show overgrowth of fragment after fracturing.</a:t>
            </a:r>
            <a:endParaRPr lang="ja-JP" altLang="en-US" dirty="0"/>
          </a:p>
          <a:p>
            <a:endParaRPr kumimoji="1" lang="ja-JP" altLang="en-US" dirty="0"/>
          </a:p>
        </p:txBody>
      </p:sp>
      <p:sp>
        <p:nvSpPr>
          <p:cNvPr id="28" name="テキスト プレースホルダ 15"/>
          <p:cNvSpPr>
            <a:spLocks noGrp="1"/>
          </p:cNvSpPr>
          <p:nvPr>
            <p:ph type="body" sz="quarter" idx="15"/>
          </p:nvPr>
        </p:nvSpPr>
        <p:spPr/>
        <p:txBody>
          <a:bodyPr/>
          <a:lstStyle/>
          <a:p>
            <a:r>
              <a:rPr kumimoji="1" lang="es-ES" altLang="ja-JP" dirty="0"/>
              <a:t>16/07/2019</a:t>
            </a:r>
            <a:endParaRPr kumimoji="1" lang="ja-JP" altLang="en-US" dirty="0"/>
          </a:p>
        </p:txBody>
      </p:sp>
      <p:pic>
        <p:nvPicPr>
          <p:cNvPr id="7" name="図プレースホルダー 6" descr="地衣類 が含まれている画像&#10;&#10;自動的に生成された説明">
            <a:extLst>
              <a:ext uri="{FF2B5EF4-FFF2-40B4-BE49-F238E27FC236}">
                <a16:creationId xmlns:a16="http://schemas.microsoft.com/office/drawing/2014/main" id="{00AFF2A3-72B8-45D8-B3F4-1A0C404EA74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02" b="202"/>
          <a:stretch>
            <a:fillRect/>
          </a:stretch>
        </p:blipFill>
        <p:spPr/>
      </p:pic>
      <p:pic>
        <p:nvPicPr>
          <p:cNvPr id="9" name="図 8" descr="木, 屋外 が含まれている画像&#10;&#10;自動的に生成された説明">
            <a:extLst>
              <a:ext uri="{FF2B5EF4-FFF2-40B4-BE49-F238E27FC236}">
                <a16:creationId xmlns:a16="http://schemas.microsoft.com/office/drawing/2014/main" id="{8CCE91F5-9D58-4980-B416-ADB2181AEB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89"/>
          <a:stretch/>
        </p:blipFill>
        <p:spPr>
          <a:xfrm>
            <a:off x="2492895" y="618872"/>
            <a:ext cx="2357167" cy="3542040"/>
          </a:xfrm>
          <a:prstGeom prst="rect">
            <a:avLst/>
          </a:prstGeom>
        </p:spPr>
      </p:pic>
      <p:sp>
        <p:nvSpPr>
          <p:cNvPr id="11" name="テキスト プレースホルダー 10">
            <a:extLst>
              <a:ext uri="{FF2B5EF4-FFF2-40B4-BE49-F238E27FC236}">
                <a16:creationId xmlns:a16="http://schemas.microsoft.com/office/drawing/2014/main" id="{E4EEBE7C-7A3E-49B7-95E8-FF2BCB6A9445}"/>
              </a:ext>
            </a:extLst>
          </p:cNvPr>
          <p:cNvSpPr>
            <a:spLocks noGrp="1"/>
          </p:cNvSpPr>
          <p:nvPr>
            <p:ph type="body" sz="quarter" idx="21"/>
          </p:nvPr>
        </p:nvSpPr>
        <p:spPr/>
        <p:txBody>
          <a:bodyPr/>
          <a:lstStyle/>
          <a:p>
            <a:r>
              <a:rPr lang="en-US" altLang="ja-JP" dirty="0"/>
              <a:t>101-104cm</a:t>
            </a:r>
            <a:endParaRPr lang="ja-JP" altLang="en-US" dirty="0"/>
          </a:p>
        </p:txBody>
      </p:sp>
      <p:sp>
        <p:nvSpPr>
          <p:cNvPr id="15" name="テキスト ボックス 14">
            <a:extLst>
              <a:ext uri="{FF2B5EF4-FFF2-40B4-BE49-F238E27FC236}">
                <a16:creationId xmlns:a16="http://schemas.microsoft.com/office/drawing/2014/main" id="{F0027F21-28D3-45F6-92D9-B0CEBE7ADE5A}"/>
              </a:ext>
            </a:extLst>
          </p:cNvPr>
          <p:cNvSpPr txBox="1"/>
          <p:nvPr/>
        </p:nvSpPr>
        <p:spPr>
          <a:xfrm>
            <a:off x="188640" y="1810421"/>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A</a:t>
            </a:r>
            <a:endParaRPr kumimoji="1" lang="ja-JP" altLang="en-US" sz="1400" dirty="0">
              <a:solidFill>
                <a:schemeClr val="bg1"/>
              </a:solidFill>
              <a:latin typeface="Arial Black" panose="020B0A04020102020204" pitchFamily="34" charset="0"/>
            </a:endParaRPr>
          </a:p>
        </p:txBody>
      </p:sp>
      <p:sp>
        <p:nvSpPr>
          <p:cNvPr id="27" name="テキスト ボックス 26">
            <a:extLst>
              <a:ext uri="{FF2B5EF4-FFF2-40B4-BE49-F238E27FC236}">
                <a16:creationId xmlns:a16="http://schemas.microsoft.com/office/drawing/2014/main" id="{75F7F94D-CABD-4EA5-A802-756AF111E96E}"/>
              </a:ext>
            </a:extLst>
          </p:cNvPr>
          <p:cNvSpPr txBox="1"/>
          <p:nvPr/>
        </p:nvSpPr>
        <p:spPr>
          <a:xfrm>
            <a:off x="3573016" y="2629321"/>
            <a:ext cx="324128" cy="307777"/>
          </a:xfrm>
          <a:prstGeom prst="rect">
            <a:avLst/>
          </a:prstGeom>
          <a:noFill/>
        </p:spPr>
        <p:txBody>
          <a:bodyPr wrap="none" rtlCol="0">
            <a:spAutoFit/>
          </a:bodyPr>
          <a:lstStyle/>
          <a:p>
            <a:r>
              <a:rPr lang="en-US" altLang="ja-JP" sz="1400" dirty="0">
                <a:solidFill>
                  <a:schemeClr val="bg1"/>
                </a:solidFill>
                <a:latin typeface="Arial Black" panose="020B0A04020102020204" pitchFamily="34" charset="0"/>
              </a:rPr>
              <a:t>B</a:t>
            </a:r>
            <a:endParaRPr kumimoji="1" lang="ja-JP" altLang="en-US" sz="1400" dirty="0">
              <a:solidFill>
                <a:schemeClr val="bg1"/>
              </a:solidFill>
              <a:latin typeface="Arial Black" panose="020B0A04020102020204" pitchFamily="34" charset="0"/>
            </a:endParaRPr>
          </a:p>
        </p:txBody>
      </p:sp>
      <p:sp>
        <p:nvSpPr>
          <p:cNvPr id="29" name="テキスト ボックス 28">
            <a:extLst>
              <a:ext uri="{FF2B5EF4-FFF2-40B4-BE49-F238E27FC236}">
                <a16:creationId xmlns:a16="http://schemas.microsoft.com/office/drawing/2014/main" id="{69F47C69-418B-400B-8941-1892AD1B6498}"/>
              </a:ext>
            </a:extLst>
          </p:cNvPr>
          <p:cNvSpPr txBox="1"/>
          <p:nvPr/>
        </p:nvSpPr>
        <p:spPr>
          <a:xfrm>
            <a:off x="2942900" y="1729060"/>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C</a:t>
            </a:r>
            <a:endParaRPr kumimoji="1" lang="ja-JP" altLang="en-US" sz="1400" dirty="0">
              <a:solidFill>
                <a:schemeClr val="bg1"/>
              </a:solidFill>
              <a:latin typeface="Arial Black" panose="020B0A04020102020204" pitchFamily="34" charset="0"/>
            </a:endParaRPr>
          </a:p>
        </p:txBody>
      </p:sp>
      <p:sp>
        <p:nvSpPr>
          <p:cNvPr id="30" name="テキスト ボックス 29">
            <a:extLst>
              <a:ext uri="{FF2B5EF4-FFF2-40B4-BE49-F238E27FC236}">
                <a16:creationId xmlns:a16="http://schemas.microsoft.com/office/drawing/2014/main" id="{5C76E5E5-F319-4EBA-8F2D-54CFEB77E71F}"/>
              </a:ext>
            </a:extLst>
          </p:cNvPr>
          <p:cNvSpPr txBox="1"/>
          <p:nvPr/>
        </p:nvSpPr>
        <p:spPr>
          <a:xfrm>
            <a:off x="1044854" y="1830935"/>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D</a:t>
            </a:r>
            <a:endParaRPr kumimoji="1" lang="ja-JP" altLang="en-US" sz="1400" dirty="0">
              <a:solidFill>
                <a:schemeClr val="bg1"/>
              </a:solidFill>
              <a:latin typeface="Arial Black" panose="020B0A04020102020204" pitchFamily="34" charset="0"/>
            </a:endParaRPr>
          </a:p>
        </p:txBody>
      </p:sp>
      <p:cxnSp>
        <p:nvCxnSpPr>
          <p:cNvPr id="23" name="直線矢印コネクタ 22">
            <a:extLst>
              <a:ext uri="{FF2B5EF4-FFF2-40B4-BE49-F238E27FC236}">
                <a16:creationId xmlns:a16="http://schemas.microsoft.com/office/drawing/2014/main" id="{0AA50B07-D601-4FCB-B40A-6A2E00CD28B9}"/>
              </a:ext>
            </a:extLst>
          </p:cNvPr>
          <p:cNvCxnSpPr>
            <a:cxnSpLocks/>
          </p:cNvCxnSpPr>
          <p:nvPr/>
        </p:nvCxnSpPr>
        <p:spPr>
          <a:xfrm flipV="1">
            <a:off x="350704" y="1568625"/>
            <a:ext cx="53960" cy="2287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E2D94A4-330C-4758-A426-62222DB8F1C9}"/>
              </a:ext>
            </a:extLst>
          </p:cNvPr>
          <p:cNvCxnSpPr>
            <a:cxnSpLocks/>
          </p:cNvCxnSpPr>
          <p:nvPr/>
        </p:nvCxnSpPr>
        <p:spPr>
          <a:xfrm>
            <a:off x="3843185" y="2930504"/>
            <a:ext cx="89871" cy="1799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252CAB7-ACC1-46E8-8936-D6A94910EFF8}"/>
              </a:ext>
            </a:extLst>
          </p:cNvPr>
          <p:cNvCxnSpPr>
            <a:cxnSpLocks/>
          </p:cNvCxnSpPr>
          <p:nvPr/>
        </p:nvCxnSpPr>
        <p:spPr>
          <a:xfrm flipH="1">
            <a:off x="2996952" y="2026840"/>
            <a:ext cx="63076" cy="2730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98241EE-6AA5-4D2C-A605-CAFD8D9ADDD0}"/>
              </a:ext>
            </a:extLst>
          </p:cNvPr>
          <p:cNvCxnSpPr>
            <a:cxnSpLocks/>
          </p:cNvCxnSpPr>
          <p:nvPr/>
        </p:nvCxnSpPr>
        <p:spPr>
          <a:xfrm flipH="1">
            <a:off x="980728" y="2072680"/>
            <a:ext cx="207954" cy="1945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プレースホルダ 16"/>
          <p:cNvSpPr>
            <a:spLocks noGrp="1"/>
          </p:cNvSpPr>
          <p:nvPr>
            <p:ph type="body" sz="quarter" idx="16"/>
          </p:nvPr>
        </p:nvSpPr>
        <p:spPr/>
        <p:txBody>
          <a:bodyPr/>
          <a:lstStyle/>
          <a:p>
            <a:r>
              <a:rPr kumimoji="1" lang="es-ES" altLang="ja-JP" dirty="0"/>
              <a:t>Arito Sakaguchi</a:t>
            </a:r>
            <a:endParaRPr kumimoji="1" lang="ja-JP" altLang="en-US" dirty="0"/>
          </a:p>
        </p:txBody>
      </p:sp>
      <p:sp>
        <p:nvSpPr>
          <p:cNvPr id="18" name="テキスト プレースホルダ 17"/>
          <p:cNvSpPr>
            <a:spLocks noGrp="1"/>
          </p:cNvSpPr>
          <p:nvPr>
            <p:ph type="body" sz="quarter" idx="17"/>
          </p:nvPr>
        </p:nvSpPr>
        <p:spPr/>
        <p:txBody>
          <a:bodyPr/>
          <a:lstStyle/>
          <a:p>
            <a:r>
              <a:rPr kumimoji="1" lang="es-ES" altLang="ja-JP" dirty="0"/>
              <a:t>C0025</a:t>
            </a:r>
            <a:endParaRPr kumimoji="1" lang="ja-JP" altLang="en-US" dirty="0"/>
          </a:p>
        </p:txBody>
      </p:sp>
      <p:sp>
        <p:nvSpPr>
          <p:cNvPr id="19" name="テキスト プレースホルダ 18"/>
          <p:cNvSpPr>
            <a:spLocks noGrp="1"/>
          </p:cNvSpPr>
          <p:nvPr>
            <p:ph type="body" sz="quarter" idx="18"/>
          </p:nvPr>
        </p:nvSpPr>
        <p:spPr/>
        <p:txBody>
          <a:bodyPr/>
          <a:lstStyle/>
          <a:p>
            <a:r>
              <a:rPr lang="es-ES" altLang="ja-JP" dirty="0"/>
              <a:t>A</a:t>
            </a:r>
            <a:endParaRPr kumimoji="1" lang="ja-JP" altLang="en-US" dirty="0"/>
          </a:p>
        </p:txBody>
      </p:sp>
      <p:sp>
        <p:nvSpPr>
          <p:cNvPr id="20" name="テキスト プレースホルダ 19"/>
          <p:cNvSpPr>
            <a:spLocks noGrp="1"/>
          </p:cNvSpPr>
          <p:nvPr>
            <p:ph type="body" sz="quarter" idx="19"/>
          </p:nvPr>
        </p:nvSpPr>
        <p:spPr/>
        <p:txBody>
          <a:bodyPr/>
          <a:lstStyle/>
          <a:p>
            <a:r>
              <a:rPr lang="en-US" altLang="ja-JP" dirty="0"/>
              <a:t>19R</a:t>
            </a:r>
            <a:endParaRPr kumimoji="1" lang="ja-JP" altLang="en-US" dirty="0"/>
          </a:p>
        </p:txBody>
      </p:sp>
      <p:sp>
        <p:nvSpPr>
          <p:cNvPr id="21" name="テキスト プレースホルダ 20"/>
          <p:cNvSpPr>
            <a:spLocks noGrp="1"/>
          </p:cNvSpPr>
          <p:nvPr>
            <p:ph type="body" sz="quarter" idx="20"/>
          </p:nvPr>
        </p:nvSpPr>
        <p:spPr/>
        <p:txBody>
          <a:bodyPr/>
          <a:lstStyle/>
          <a:p>
            <a:r>
              <a:rPr kumimoji="1" lang="en-US" altLang="ja-JP" dirty="0"/>
              <a:t>1</a:t>
            </a:r>
            <a:endParaRPr kumimoji="1" lang="ja-JP" altLang="en-US" dirty="0"/>
          </a:p>
        </p:txBody>
      </p:sp>
      <p:sp>
        <p:nvSpPr>
          <p:cNvPr id="24" name="テキスト プレースホルダ 23"/>
          <p:cNvSpPr>
            <a:spLocks noGrp="1"/>
          </p:cNvSpPr>
          <p:nvPr>
            <p:ph type="body" sz="quarter" idx="23"/>
          </p:nvPr>
        </p:nvSpPr>
        <p:spPr/>
        <p:txBody>
          <a:bodyPr/>
          <a:lstStyle/>
          <a:p>
            <a:r>
              <a:rPr lang="en-US" altLang="ja-JP" sz="800" dirty="0"/>
              <a:t>358-C0025A-19R-1_145-147_1.JPG</a:t>
            </a:r>
            <a:endParaRPr kumimoji="1" lang="ja-JP" altLang="en-US" sz="800" dirty="0"/>
          </a:p>
        </p:txBody>
      </p:sp>
      <p:sp>
        <p:nvSpPr>
          <p:cNvPr id="25" name="テキスト プレースホルダ 24"/>
          <p:cNvSpPr>
            <a:spLocks noGrp="1"/>
          </p:cNvSpPr>
          <p:nvPr>
            <p:ph type="body" sz="quarter" idx="24"/>
          </p:nvPr>
        </p:nvSpPr>
        <p:spPr/>
        <p:txBody>
          <a:bodyPr/>
          <a:lstStyle/>
          <a:p>
            <a:r>
              <a:rPr lang="es-ES" altLang="ja-JP" dirty="0"/>
              <a:t>Thick fault zone</a:t>
            </a:r>
            <a:endParaRPr kumimoji="1" lang="ja-JP" altLang="en-US" dirty="0"/>
          </a:p>
        </p:txBody>
      </p:sp>
      <p:sp>
        <p:nvSpPr>
          <p:cNvPr id="26" name="テキスト プレースホルダ 25"/>
          <p:cNvSpPr>
            <a:spLocks noGrp="1"/>
          </p:cNvSpPr>
          <p:nvPr>
            <p:ph type="body" sz="quarter" idx="25"/>
          </p:nvPr>
        </p:nvSpPr>
        <p:spPr/>
        <p:txBody>
          <a:bodyPr/>
          <a:lstStyle/>
          <a:p>
            <a:pPr>
              <a:buFontTx/>
              <a:buChar char="-"/>
            </a:pPr>
            <a:r>
              <a:rPr lang="es-ES" altLang="ja-JP" dirty="0"/>
              <a:t>White arrpw shows the boundary between the host rock (upper) and thick fault zone (lower).</a:t>
            </a:r>
            <a:r>
              <a:rPr lang="en-US" altLang="ja-JP" dirty="0"/>
              <a:t> The fault zone looks darker color than the surroundings in mesoscopic scale, but no color difference was found under the microscope. The fault zone and host rocks are similar in mineral assemblage and grain size distribution. No deformation structure and fracturing structure were observed.</a:t>
            </a:r>
          </a:p>
        </p:txBody>
      </p:sp>
      <p:sp>
        <p:nvSpPr>
          <p:cNvPr id="28" name="テキスト プレースホルダ 15"/>
          <p:cNvSpPr>
            <a:spLocks noGrp="1"/>
          </p:cNvSpPr>
          <p:nvPr>
            <p:ph type="body" sz="quarter" idx="15"/>
          </p:nvPr>
        </p:nvSpPr>
        <p:spPr/>
        <p:txBody>
          <a:bodyPr/>
          <a:lstStyle/>
          <a:p>
            <a:r>
              <a:rPr kumimoji="1" lang="es-ES" altLang="ja-JP" dirty="0"/>
              <a:t>16/07/2019</a:t>
            </a:r>
            <a:endParaRPr kumimoji="1" lang="ja-JP" altLang="en-US" dirty="0"/>
          </a:p>
        </p:txBody>
      </p:sp>
      <p:sp>
        <p:nvSpPr>
          <p:cNvPr id="11" name="テキスト プレースホルダー 10">
            <a:extLst>
              <a:ext uri="{FF2B5EF4-FFF2-40B4-BE49-F238E27FC236}">
                <a16:creationId xmlns:a16="http://schemas.microsoft.com/office/drawing/2014/main" id="{E4EEBE7C-7A3E-49B7-95E8-FF2BCB6A9445}"/>
              </a:ext>
            </a:extLst>
          </p:cNvPr>
          <p:cNvSpPr>
            <a:spLocks noGrp="1"/>
          </p:cNvSpPr>
          <p:nvPr>
            <p:ph type="body" sz="quarter" idx="21"/>
          </p:nvPr>
        </p:nvSpPr>
        <p:spPr/>
        <p:txBody>
          <a:bodyPr/>
          <a:lstStyle/>
          <a:p>
            <a:r>
              <a:rPr lang="en-US" altLang="ja-JP" dirty="0"/>
              <a:t>145-147cm</a:t>
            </a:r>
            <a:endParaRPr lang="ja-JP" altLang="en-US" dirty="0"/>
          </a:p>
        </p:txBody>
      </p:sp>
      <p:sp>
        <p:nvSpPr>
          <p:cNvPr id="15" name="テキスト ボックス 14">
            <a:extLst>
              <a:ext uri="{FF2B5EF4-FFF2-40B4-BE49-F238E27FC236}">
                <a16:creationId xmlns:a16="http://schemas.microsoft.com/office/drawing/2014/main" id="{F0027F21-28D3-45F6-92D9-B0CEBE7ADE5A}"/>
              </a:ext>
            </a:extLst>
          </p:cNvPr>
          <p:cNvSpPr txBox="1"/>
          <p:nvPr/>
        </p:nvSpPr>
        <p:spPr>
          <a:xfrm>
            <a:off x="188640" y="1810421"/>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A</a:t>
            </a:r>
            <a:endParaRPr kumimoji="1" lang="ja-JP" altLang="en-US" sz="1400" dirty="0">
              <a:solidFill>
                <a:schemeClr val="bg1"/>
              </a:solidFill>
              <a:latin typeface="Arial Black" panose="020B0A04020102020204" pitchFamily="34" charset="0"/>
            </a:endParaRPr>
          </a:p>
        </p:txBody>
      </p:sp>
      <p:sp>
        <p:nvSpPr>
          <p:cNvPr id="27" name="テキスト ボックス 26">
            <a:extLst>
              <a:ext uri="{FF2B5EF4-FFF2-40B4-BE49-F238E27FC236}">
                <a16:creationId xmlns:a16="http://schemas.microsoft.com/office/drawing/2014/main" id="{75F7F94D-CABD-4EA5-A802-756AF111E96E}"/>
              </a:ext>
            </a:extLst>
          </p:cNvPr>
          <p:cNvSpPr txBox="1"/>
          <p:nvPr/>
        </p:nvSpPr>
        <p:spPr>
          <a:xfrm>
            <a:off x="3573016" y="2629321"/>
            <a:ext cx="324128" cy="307777"/>
          </a:xfrm>
          <a:prstGeom prst="rect">
            <a:avLst/>
          </a:prstGeom>
          <a:noFill/>
        </p:spPr>
        <p:txBody>
          <a:bodyPr wrap="none" rtlCol="0">
            <a:spAutoFit/>
          </a:bodyPr>
          <a:lstStyle/>
          <a:p>
            <a:r>
              <a:rPr lang="en-US" altLang="ja-JP" sz="1400" dirty="0">
                <a:solidFill>
                  <a:schemeClr val="bg1"/>
                </a:solidFill>
                <a:latin typeface="Arial Black" panose="020B0A04020102020204" pitchFamily="34" charset="0"/>
              </a:rPr>
              <a:t>B</a:t>
            </a:r>
            <a:endParaRPr kumimoji="1" lang="ja-JP" altLang="en-US" sz="1400" dirty="0">
              <a:solidFill>
                <a:schemeClr val="bg1"/>
              </a:solidFill>
              <a:latin typeface="Arial Black" panose="020B0A04020102020204" pitchFamily="34" charset="0"/>
            </a:endParaRPr>
          </a:p>
        </p:txBody>
      </p:sp>
      <p:sp>
        <p:nvSpPr>
          <p:cNvPr id="29" name="テキスト ボックス 28">
            <a:extLst>
              <a:ext uri="{FF2B5EF4-FFF2-40B4-BE49-F238E27FC236}">
                <a16:creationId xmlns:a16="http://schemas.microsoft.com/office/drawing/2014/main" id="{69F47C69-418B-400B-8941-1892AD1B6498}"/>
              </a:ext>
            </a:extLst>
          </p:cNvPr>
          <p:cNvSpPr txBox="1"/>
          <p:nvPr/>
        </p:nvSpPr>
        <p:spPr>
          <a:xfrm>
            <a:off x="2942900" y="1729060"/>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C</a:t>
            </a:r>
            <a:endParaRPr kumimoji="1" lang="ja-JP" altLang="en-US" sz="1400" dirty="0">
              <a:solidFill>
                <a:schemeClr val="bg1"/>
              </a:solidFill>
              <a:latin typeface="Arial Black" panose="020B0A04020102020204" pitchFamily="34" charset="0"/>
            </a:endParaRPr>
          </a:p>
        </p:txBody>
      </p:sp>
      <p:sp>
        <p:nvSpPr>
          <p:cNvPr id="30" name="テキスト ボックス 29">
            <a:extLst>
              <a:ext uri="{FF2B5EF4-FFF2-40B4-BE49-F238E27FC236}">
                <a16:creationId xmlns:a16="http://schemas.microsoft.com/office/drawing/2014/main" id="{5C76E5E5-F319-4EBA-8F2D-54CFEB77E71F}"/>
              </a:ext>
            </a:extLst>
          </p:cNvPr>
          <p:cNvSpPr txBox="1"/>
          <p:nvPr/>
        </p:nvSpPr>
        <p:spPr>
          <a:xfrm>
            <a:off x="1044854" y="1830935"/>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D</a:t>
            </a:r>
            <a:endParaRPr kumimoji="1" lang="ja-JP" altLang="en-US" sz="1400" dirty="0">
              <a:solidFill>
                <a:schemeClr val="bg1"/>
              </a:solidFill>
              <a:latin typeface="Arial Black" panose="020B0A04020102020204" pitchFamily="34" charset="0"/>
            </a:endParaRPr>
          </a:p>
        </p:txBody>
      </p:sp>
      <p:cxnSp>
        <p:nvCxnSpPr>
          <p:cNvPr id="23" name="直線矢印コネクタ 22">
            <a:extLst>
              <a:ext uri="{FF2B5EF4-FFF2-40B4-BE49-F238E27FC236}">
                <a16:creationId xmlns:a16="http://schemas.microsoft.com/office/drawing/2014/main" id="{0AA50B07-D601-4FCB-B40A-6A2E00CD28B9}"/>
              </a:ext>
            </a:extLst>
          </p:cNvPr>
          <p:cNvCxnSpPr>
            <a:cxnSpLocks/>
          </p:cNvCxnSpPr>
          <p:nvPr/>
        </p:nvCxnSpPr>
        <p:spPr>
          <a:xfrm flipV="1">
            <a:off x="350704" y="1568625"/>
            <a:ext cx="53960" cy="2287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E2D94A4-330C-4758-A426-62222DB8F1C9}"/>
              </a:ext>
            </a:extLst>
          </p:cNvPr>
          <p:cNvCxnSpPr>
            <a:cxnSpLocks/>
          </p:cNvCxnSpPr>
          <p:nvPr/>
        </p:nvCxnSpPr>
        <p:spPr>
          <a:xfrm>
            <a:off x="3843185" y="2930504"/>
            <a:ext cx="89871" cy="1799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252CAB7-ACC1-46E8-8936-D6A94910EFF8}"/>
              </a:ext>
            </a:extLst>
          </p:cNvPr>
          <p:cNvCxnSpPr>
            <a:cxnSpLocks/>
          </p:cNvCxnSpPr>
          <p:nvPr/>
        </p:nvCxnSpPr>
        <p:spPr>
          <a:xfrm flipH="1">
            <a:off x="2996952" y="2026840"/>
            <a:ext cx="63076" cy="2730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98241EE-6AA5-4D2C-A605-CAFD8D9ADDD0}"/>
              </a:ext>
            </a:extLst>
          </p:cNvPr>
          <p:cNvCxnSpPr>
            <a:cxnSpLocks/>
          </p:cNvCxnSpPr>
          <p:nvPr/>
        </p:nvCxnSpPr>
        <p:spPr>
          <a:xfrm flipH="1">
            <a:off x="980728" y="2072680"/>
            <a:ext cx="207954" cy="1945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図プレースホルダー 4">
            <a:extLst>
              <a:ext uri="{FF2B5EF4-FFF2-40B4-BE49-F238E27FC236}">
                <a16:creationId xmlns:a16="http://schemas.microsoft.com/office/drawing/2014/main" id="{08BAE03A-A08F-4DFD-B879-8366EAB1F02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02" b="202"/>
          <a:stretch>
            <a:fillRect/>
          </a:stretch>
        </p:blipFill>
        <p:spPr/>
      </p:pic>
      <p:cxnSp>
        <p:nvCxnSpPr>
          <p:cNvPr id="8" name="直線矢印コネクタ 7">
            <a:extLst>
              <a:ext uri="{FF2B5EF4-FFF2-40B4-BE49-F238E27FC236}">
                <a16:creationId xmlns:a16="http://schemas.microsoft.com/office/drawing/2014/main" id="{4D565FC5-5543-40F4-AFED-10B622FC67FB}"/>
              </a:ext>
            </a:extLst>
          </p:cNvPr>
          <p:cNvCxnSpPr/>
          <p:nvPr/>
        </p:nvCxnSpPr>
        <p:spPr>
          <a:xfrm flipV="1">
            <a:off x="836712" y="2792760"/>
            <a:ext cx="504056" cy="21602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419B2A8B-BF43-4DF1-AE22-7AE81D5E83A7}"/>
              </a:ext>
            </a:extLst>
          </p:cNvPr>
          <p:cNvCxnSpPr>
            <a:cxnSpLocks/>
          </p:cNvCxnSpPr>
          <p:nvPr/>
        </p:nvCxnSpPr>
        <p:spPr>
          <a:xfrm flipH="1">
            <a:off x="4407272" y="1496616"/>
            <a:ext cx="416903" cy="1795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9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プレースホルダ 16"/>
          <p:cNvSpPr>
            <a:spLocks noGrp="1"/>
          </p:cNvSpPr>
          <p:nvPr>
            <p:ph type="body" sz="quarter" idx="16"/>
          </p:nvPr>
        </p:nvSpPr>
        <p:spPr/>
        <p:txBody>
          <a:bodyPr/>
          <a:lstStyle/>
          <a:p>
            <a:r>
              <a:rPr kumimoji="1" lang="es-ES" altLang="ja-JP" dirty="0"/>
              <a:t>Arito Sakaguchi</a:t>
            </a:r>
            <a:endParaRPr kumimoji="1" lang="ja-JP" altLang="en-US" dirty="0"/>
          </a:p>
        </p:txBody>
      </p:sp>
      <p:sp>
        <p:nvSpPr>
          <p:cNvPr id="18" name="テキスト プレースホルダ 17"/>
          <p:cNvSpPr>
            <a:spLocks noGrp="1"/>
          </p:cNvSpPr>
          <p:nvPr>
            <p:ph type="body" sz="quarter" idx="17"/>
          </p:nvPr>
        </p:nvSpPr>
        <p:spPr/>
        <p:txBody>
          <a:bodyPr/>
          <a:lstStyle/>
          <a:p>
            <a:r>
              <a:rPr kumimoji="1" lang="es-ES" altLang="ja-JP" dirty="0"/>
              <a:t>C0025</a:t>
            </a:r>
            <a:endParaRPr kumimoji="1" lang="ja-JP" altLang="en-US" dirty="0"/>
          </a:p>
        </p:txBody>
      </p:sp>
      <p:sp>
        <p:nvSpPr>
          <p:cNvPr id="19" name="テキスト プレースホルダ 18"/>
          <p:cNvSpPr>
            <a:spLocks noGrp="1"/>
          </p:cNvSpPr>
          <p:nvPr>
            <p:ph type="body" sz="quarter" idx="18"/>
          </p:nvPr>
        </p:nvSpPr>
        <p:spPr/>
        <p:txBody>
          <a:bodyPr/>
          <a:lstStyle/>
          <a:p>
            <a:r>
              <a:rPr lang="es-ES" altLang="ja-JP" dirty="0"/>
              <a:t>A</a:t>
            </a:r>
            <a:endParaRPr kumimoji="1" lang="ja-JP" altLang="en-US" dirty="0"/>
          </a:p>
        </p:txBody>
      </p:sp>
      <p:sp>
        <p:nvSpPr>
          <p:cNvPr id="20" name="テキスト プレースホルダ 19"/>
          <p:cNvSpPr>
            <a:spLocks noGrp="1"/>
          </p:cNvSpPr>
          <p:nvPr>
            <p:ph type="body" sz="quarter" idx="19"/>
          </p:nvPr>
        </p:nvSpPr>
        <p:spPr/>
        <p:txBody>
          <a:bodyPr/>
          <a:lstStyle/>
          <a:p>
            <a:r>
              <a:rPr lang="en-US" altLang="ja-JP" dirty="0"/>
              <a:t>19R</a:t>
            </a:r>
            <a:endParaRPr kumimoji="1" lang="ja-JP" altLang="en-US" dirty="0"/>
          </a:p>
        </p:txBody>
      </p:sp>
      <p:sp>
        <p:nvSpPr>
          <p:cNvPr id="21" name="テキスト プレースホルダ 20"/>
          <p:cNvSpPr>
            <a:spLocks noGrp="1"/>
          </p:cNvSpPr>
          <p:nvPr>
            <p:ph type="body" sz="quarter" idx="20"/>
          </p:nvPr>
        </p:nvSpPr>
        <p:spPr/>
        <p:txBody>
          <a:bodyPr/>
          <a:lstStyle/>
          <a:p>
            <a:r>
              <a:rPr kumimoji="1" lang="en-US" altLang="ja-JP" dirty="0"/>
              <a:t>1</a:t>
            </a:r>
            <a:endParaRPr kumimoji="1" lang="ja-JP" altLang="en-US" dirty="0"/>
          </a:p>
        </p:txBody>
      </p:sp>
      <p:sp>
        <p:nvSpPr>
          <p:cNvPr id="24" name="テキスト プレースホルダ 23"/>
          <p:cNvSpPr>
            <a:spLocks noGrp="1"/>
          </p:cNvSpPr>
          <p:nvPr>
            <p:ph type="body" sz="quarter" idx="23"/>
          </p:nvPr>
        </p:nvSpPr>
        <p:spPr/>
        <p:txBody>
          <a:bodyPr/>
          <a:lstStyle/>
          <a:p>
            <a:r>
              <a:rPr lang="en-US" altLang="ja-JP" sz="800" dirty="0"/>
              <a:t>358-C0025A-19R-1_145-147_7.JPG</a:t>
            </a:r>
            <a:endParaRPr kumimoji="1" lang="ja-JP" altLang="en-US" sz="800" dirty="0"/>
          </a:p>
        </p:txBody>
      </p:sp>
      <p:sp>
        <p:nvSpPr>
          <p:cNvPr id="25" name="テキスト プレースホルダ 24"/>
          <p:cNvSpPr>
            <a:spLocks noGrp="1"/>
          </p:cNvSpPr>
          <p:nvPr>
            <p:ph type="body" sz="quarter" idx="24"/>
          </p:nvPr>
        </p:nvSpPr>
        <p:spPr/>
        <p:txBody>
          <a:bodyPr/>
          <a:lstStyle/>
          <a:p>
            <a:r>
              <a:rPr kumimoji="1" lang="en-US" altLang="ja-JP"/>
              <a:t>Sediment-filled </a:t>
            </a:r>
            <a:r>
              <a:rPr kumimoji="1" lang="en-US" altLang="ja-JP" dirty="0"/>
              <a:t>vein (Vein structure)</a:t>
            </a:r>
            <a:endParaRPr kumimoji="1" lang="ja-JP" altLang="en-US" dirty="0"/>
          </a:p>
        </p:txBody>
      </p:sp>
      <p:sp>
        <p:nvSpPr>
          <p:cNvPr id="26" name="テキスト プレースホルダ 25"/>
          <p:cNvSpPr>
            <a:spLocks noGrp="1"/>
          </p:cNvSpPr>
          <p:nvPr>
            <p:ph type="body" sz="quarter" idx="25"/>
          </p:nvPr>
        </p:nvSpPr>
        <p:spPr/>
        <p:txBody>
          <a:bodyPr/>
          <a:lstStyle/>
          <a:p>
            <a:pPr>
              <a:buFontTx/>
              <a:buChar char="-"/>
            </a:pPr>
            <a:r>
              <a:rPr lang="en-AU" altLang="ja-JP" dirty="0"/>
              <a:t>Microscopic view of sediment-filled vein (arrow) under plane light </a:t>
            </a:r>
            <a:endParaRPr lang="es-ES" altLang="ja-JP" dirty="0"/>
          </a:p>
          <a:p>
            <a:pPr>
              <a:buFontTx/>
              <a:buChar char="-"/>
            </a:pPr>
            <a:r>
              <a:rPr lang="en-US" altLang="ja-JP" dirty="0"/>
              <a:t>Inside and outside of each vein represent the similar component of mineral assemblage, while smaller grains are dominant within the sediment-filled vein.</a:t>
            </a:r>
          </a:p>
        </p:txBody>
      </p:sp>
      <p:sp>
        <p:nvSpPr>
          <p:cNvPr id="28" name="テキスト プレースホルダ 15"/>
          <p:cNvSpPr>
            <a:spLocks noGrp="1"/>
          </p:cNvSpPr>
          <p:nvPr>
            <p:ph type="body" sz="quarter" idx="15"/>
          </p:nvPr>
        </p:nvSpPr>
        <p:spPr/>
        <p:txBody>
          <a:bodyPr/>
          <a:lstStyle/>
          <a:p>
            <a:r>
              <a:rPr kumimoji="1" lang="es-ES" altLang="ja-JP" dirty="0"/>
              <a:t>16/07/2019</a:t>
            </a:r>
            <a:endParaRPr kumimoji="1" lang="ja-JP" altLang="en-US" dirty="0"/>
          </a:p>
        </p:txBody>
      </p:sp>
      <p:sp>
        <p:nvSpPr>
          <p:cNvPr id="11" name="テキスト プレースホルダー 10">
            <a:extLst>
              <a:ext uri="{FF2B5EF4-FFF2-40B4-BE49-F238E27FC236}">
                <a16:creationId xmlns:a16="http://schemas.microsoft.com/office/drawing/2014/main" id="{E4EEBE7C-7A3E-49B7-95E8-FF2BCB6A9445}"/>
              </a:ext>
            </a:extLst>
          </p:cNvPr>
          <p:cNvSpPr>
            <a:spLocks noGrp="1"/>
          </p:cNvSpPr>
          <p:nvPr>
            <p:ph type="body" sz="quarter" idx="21"/>
          </p:nvPr>
        </p:nvSpPr>
        <p:spPr/>
        <p:txBody>
          <a:bodyPr/>
          <a:lstStyle/>
          <a:p>
            <a:r>
              <a:rPr lang="en-US" altLang="ja-JP" dirty="0"/>
              <a:t>145-147cm</a:t>
            </a:r>
            <a:endParaRPr lang="ja-JP" altLang="en-US" dirty="0"/>
          </a:p>
        </p:txBody>
      </p:sp>
      <p:sp>
        <p:nvSpPr>
          <p:cNvPr id="15" name="テキスト ボックス 14">
            <a:extLst>
              <a:ext uri="{FF2B5EF4-FFF2-40B4-BE49-F238E27FC236}">
                <a16:creationId xmlns:a16="http://schemas.microsoft.com/office/drawing/2014/main" id="{F0027F21-28D3-45F6-92D9-B0CEBE7ADE5A}"/>
              </a:ext>
            </a:extLst>
          </p:cNvPr>
          <p:cNvSpPr txBox="1"/>
          <p:nvPr/>
        </p:nvSpPr>
        <p:spPr>
          <a:xfrm>
            <a:off x="188640" y="1810421"/>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A</a:t>
            </a:r>
            <a:endParaRPr kumimoji="1" lang="ja-JP" altLang="en-US" sz="1400" dirty="0">
              <a:solidFill>
                <a:schemeClr val="bg1"/>
              </a:solidFill>
              <a:latin typeface="Arial Black" panose="020B0A04020102020204" pitchFamily="34" charset="0"/>
            </a:endParaRPr>
          </a:p>
        </p:txBody>
      </p:sp>
      <p:sp>
        <p:nvSpPr>
          <p:cNvPr id="27" name="テキスト ボックス 26">
            <a:extLst>
              <a:ext uri="{FF2B5EF4-FFF2-40B4-BE49-F238E27FC236}">
                <a16:creationId xmlns:a16="http://schemas.microsoft.com/office/drawing/2014/main" id="{75F7F94D-CABD-4EA5-A802-756AF111E96E}"/>
              </a:ext>
            </a:extLst>
          </p:cNvPr>
          <p:cNvSpPr txBox="1"/>
          <p:nvPr/>
        </p:nvSpPr>
        <p:spPr>
          <a:xfrm>
            <a:off x="3573016" y="2629321"/>
            <a:ext cx="324128" cy="307777"/>
          </a:xfrm>
          <a:prstGeom prst="rect">
            <a:avLst/>
          </a:prstGeom>
          <a:noFill/>
        </p:spPr>
        <p:txBody>
          <a:bodyPr wrap="none" rtlCol="0">
            <a:spAutoFit/>
          </a:bodyPr>
          <a:lstStyle/>
          <a:p>
            <a:r>
              <a:rPr lang="en-US" altLang="ja-JP" sz="1400" dirty="0">
                <a:solidFill>
                  <a:schemeClr val="bg1"/>
                </a:solidFill>
                <a:latin typeface="Arial Black" panose="020B0A04020102020204" pitchFamily="34" charset="0"/>
              </a:rPr>
              <a:t>B</a:t>
            </a:r>
            <a:endParaRPr kumimoji="1" lang="ja-JP" altLang="en-US" sz="1400" dirty="0">
              <a:solidFill>
                <a:schemeClr val="bg1"/>
              </a:solidFill>
              <a:latin typeface="Arial Black" panose="020B0A04020102020204" pitchFamily="34" charset="0"/>
            </a:endParaRPr>
          </a:p>
        </p:txBody>
      </p:sp>
      <p:sp>
        <p:nvSpPr>
          <p:cNvPr id="29" name="テキスト ボックス 28">
            <a:extLst>
              <a:ext uri="{FF2B5EF4-FFF2-40B4-BE49-F238E27FC236}">
                <a16:creationId xmlns:a16="http://schemas.microsoft.com/office/drawing/2014/main" id="{69F47C69-418B-400B-8941-1892AD1B6498}"/>
              </a:ext>
            </a:extLst>
          </p:cNvPr>
          <p:cNvSpPr txBox="1"/>
          <p:nvPr/>
        </p:nvSpPr>
        <p:spPr>
          <a:xfrm>
            <a:off x="2942900" y="1729060"/>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C</a:t>
            </a:r>
            <a:endParaRPr kumimoji="1" lang="ja-JP" altLang="en-US" sz="1400" dirty="0">
              <a:solidFill>
                <a:schemeClr val="bg1"/>
              </a:solidFill>
              <a:latin typeface="Arial Black" panose="020B0A04020102020204" pitchFamily="34" charset="0"/>
            </a:endParaRPr>
          </a:p>
        </p:txBody>
      </p:sp>
      <p:sp>
        <p:nvSpPr>
          <p:cNvPr id="30" name="テキスト ボックス 29">
            <a:extLst>
              <a:ext uri="{FF2B5EF4-FFF2-40B4-BE49-F238E27FC236}">
                <a16:creationId xmlns:a16="http://schemas.microsoft.com/office/drawing/2014/main" id="{5C76E5E5-F319-4EBA-8F2D-54CFEB77E71F}"/>
              </a:ext>
            </a:extLst>
          </p:cNvPr>
          <p:cNvSpPr txBox="1"/>
          <p:nvPr/>
        </p:nvSpPr>
        <p:spPr>
          <a:xfrm>
            <a:off x="1044854" y="1830935"/>
            <a:ext cx="324128" cy="307777"/>
          </a:xfrm>
          <a:prstGeom prst="rect">
            <a:avLst/>
          </a:prstGeom>
          <a:noFill/>
        </p:spPr>
        <p:txBody>
          <a:bodyPr wrap="none" rtlCol="0">
            <a:spAutoFit/>
          </a:bodyPr>
          <a:lstStyle/>
          <a:p>
            <a:r>
              <a:rPr kumimoji="1" lang="en-US" altLang="ja-JP" sz="1400" dirty="0">
                <a:solidFill>
                  <a:schemeClr val="bg1"/>
                </a:solidFill>
                <a:latin typeface="Arial Black" panose="020B0A04020102020204" pitchFamily="34" charset="0"/>
              </a:rPr>
              <a:t>D</a:t>
            </a:r>
            <a:endParaRPr kumimoji="1" lang="ja-JP" altLang="en-US" sz="1400" dirty="0">
              <a:solidFill>
                <a:schemeClr val="bg1"/>
              </a:solidFill>
              <a:latin typeface="Arial Black" panose="020B0A04020102020204" pitchFamily="34" charset="0"/>
            </a:endParaRPr>
          </a:p>
        </p:txBody>
      </p:sp>
      <p:cxnSp>
        <p:nvCxnSpPr>
          <p:cNvPr id="23" name="直線矢印コネクタ 22">
            <a:extLst>
              <a:ext uri="{FF2B5EF4-FFF2-40B4-BE49-F238E27FC236}">
                <a16:creationId xmlns:a16="http://schemas.microsoft.com/office/drawing/2014/main" id="{0AA50B07-D601-4FCB-B40A-6A2E00CD28B9}"/>
              </a:ext>
            </a:extLst>
          </p:cNvPr>
          <p:cNvCxnSpPr>
            <a:cxnSpLocks/>
          </p:cNvCxnSpPr>
          <p:nvPr/>
        </p:nvCxnSpPr>
        <p:spPr>
          <a:xfrm flipV="1">
            <a:off x="350704" y="1568625"/>
            <a:ext cx="53960" cy="2287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E2D94A4-330C-4758-A426-62222DB8F1C9}"/>
              </a:ext>
            </a:extLst>
          </p:cNvPr>
          <p:cNvCxnSpPr>
            <a:cxnSpLocks/>
          </p:cNvCxnSpPr>
          <p:nvPr/>
        </p:nvCxnSpPr>
        <p:spPr>
          <a:xfrm>
            <a:off x="3843185" y="2930504"/>
            <a:ext cx="89871" cy="1799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252CAB7-ACC1-46E8-8936-D6A94910EFF8}"/>
              </a:ext>
            </a:extLst>
          </p:cNvPr>
          <p:cNvCxnSpPr>
            <a:cxnSpLocks/>
          </p:cNvCxnSpPr>
          <p:nvPr/>
        </p:nvCxnSpPr>
        <p:spPr>
          <a:xfrm flipH="1">
            <a:off x="2996952" y="2026840"/>
            <a:ext cx="63076" cy="27309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B98241EE-6AA5-4D2C-A605-CAFD8D9ADDD0}"/>
              </a:ext>
            </a:extLst>
          </p:cNvPr>
          <p:cNvCxnSpPr>
            <a:cxnSpLocks/>
          </p:cNvCxnSpPr>
          <p:nvPr/>
        </p:nvCxnSpPr>
        <p:spPr>
          <a:xfrm flipH="1">
            <a:off x="980728" y="2072680"/>
            <a:ext cx="207954" cy="19458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4D565FC5-5543-40F4-AFED-10B622FC67FB}"/>
              </a:ext>
            </a:extLst>
          </p:cNvPr>
          <p:cNvCxnSpPr/>
          <p:nvPr/>
        </p:nvCxnSpPr>
        <p:spPr>
          <a:xfrm flipV="1">
            <a:off x="836712" y="2792760"/>
            <a:ext cx="504056" cy="21602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419B2A8B-BF43-4DF1-AE22-7AE81D5E83A7}"/>
              </a:ext>
            </a:extLst>
          </p:cNvPr>
          <p:cNvCxnSpPr>
            <a:cxnSpLocks/>
          </p:cNvCxnSpPr>
          <p:nvPr/>
        </p:nvCxnSpPr>
        <p:spPr>
          <a:xfrm flipH="1">
            <a:off x="4407272" y="1496616"/>
            <a:ext cx="416903" cy="1795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 name="図プレースホルダー 5">
            <a:extLst>
              <a:ext uri="{FF2B5EF4-FFF2-40B4-BE49-F238E27FC236}">
                <a16:creationId xmlns:a16="http://schemas.microsoft.com/office/drawing/2014/main" id="{E36540D6-A4F0-4B96-B155-919D31F43B5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02" b="202"/>
          <a:stretch>
            <a:fillRect/>
          </a:stretch>
        </p:blipFill>
        <p:spPr/>
      </p:pic>
      <p:cxnSp>
        <p:nvCxnSpPr>
          <p:cNvPr id="33" name="直線矢印コネクタ 32">
            <a:extLst>
              <a:ext uri="{FF2B5EF4-FFF2-40B4-BE49-F238E27FC236}">
                <a16:creationId xmlns:a16="http://schemas.microsoft.com/office/drawing/2014/main" id="{CD9025F6-0FF3-4259-B587-A9BD62B57976}"/>
              </a:ext>
            </a:extLst>
          </p:cNvPr>
          <p:cNvCxnSpPr>
            <a:cxnSpLocks/>
          </p:cNvCxnSpPr>
          <p:nvPr/>
        </p:nvCxnSpPr>
        <p:spPr>
          <a:xfrm flipH="1" flipV="1">
            <a:off x="2420888" y="3159909"/>
            <a:ext cx="216024" cy="4251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13BB42DF-57EB-4B92-8B35-DD15AF2EE11F}"/>
              </a:ext>
            </a:extLst>
          </p:cNvPr>
          <p:cNvCxnSpPr>
            <a:cxnSpLocks/>
          </p:cNvCxnSpPr>
          <p:nvPr/>
        </p:nvCxnSpPr>
        <p:spPr>
          <a:xfrm flipH="1">
            <a:off x="2420888" y="848544"/>
            <a:ext cx="216024" cy="33781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C76E4CD2-2864-4784-B390-2C620CCEAD67}"/>
              </a:ext>
            </a:extLst>
          </p:cNvPr>
          <p:cNvCxnSpPr>
            <a:cxnSpLocks/>
          </p:cNvCxnSpPr>
          <p:nvPr/>
        </p:nvCxnSpPr>
        <p:spPr>
          <a:xfrm flipH="1" flipV="1">
            <a:off x="3060028" y="2948004"/>
            <a:ext cx="216024" cy="4251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9C57CB6E-0CBF-47FB-9CE2-104F9F3C789D}"/>
              </a:ext>
            </a:extLst>
          </p:cNvPr>
          <p:cNvCxnSpPr>
            <a:cxnSpLocks/>
          </p:cNvCxnSpPr>
          <p:nvPr/>
        </p:nvCxnSpPr>
        <p:spPr>
          <a:xfrm flipH="1">
            <a:off x="2977820" y="751845"/>
            <a:ext cx="216024" cy="33781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144047"/>
      </p:ext>
    </p:extLst>
  </p:cSld>
  <p:clrMapOvr>
    <a:masterClrMapping/>
  </p:clrMapOvr>
</p:sld>
</file>

<file path=ppt/theme/theme1.xml><?xml version="1.0" encoding="utf-8"?>
<a:theme xmlns:a="http://schemas.openxmlformats.org/drawingml/2006/main" name="ObservationSheet_1401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ObservationSheet_140106</Template>
  <TotalTime>887</TotalTime>
  <Words>251</Words>
  <Application>Microsoft Office PowerPoint</Application>
  <PresentationFormat>A4 210 x 297 mm</PresentationFormat>
  <Paragraphs>45</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Arial Black</vt:lpstr>
      <vt:lpstr>Calibri</vt:lpstr>
      <vt:lpstr>ObservationSheet_140106</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Crespo</dc:creator>
  <cp:lastModifiedBy>坂口 有人</cp:lastModifiedBy>
  <cp:revision>58</cp:revision>
  <dcterms:created xsi:type="dcterms:W3CDTF">2014-01-08T04:13:22Z</dcterms:created>
  <dcterms:modified xsi:type="dcterms:W3CDTF">2019-07-16T02:58:20Z</dcterms:modified>
</cp:coreProperties>
</file>